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66"/>
  </p:notesMasterIdLst>
  <p:handoutMasterIdLst>
    <p:handoutMasterId r:id="rId67"/>
  </p:handoutMasterIdLst>
  <p:sldIdLst>
    <p:sldId id="567" r:id="rId4"/>
    <p:sldId id="610" r:id="rId5"/>
    <p:sldId id="660" r:id="rId6"/>
    <p:sldId id="661" r:id="rId7"/>
    <p:sldId id="662" r:id="rId8"/>
    <p:sldId id="663" r:id="rId9"/>
    <p:sldId id="665" r:id="rId10"/>
    <p:sldId id="611" r:id="rId11"/>
    <p:sldId id="612" r:id="rId12"/>
    <p:sldId id="613" r:id="rId13"/>
    <p:sldId id="614" r:id="rId14"/>
    <p:sldId id="637" r:id="rId15"/>
    <p:sldId id="615" r:id="rId16"/>
    <p:sldId id="616" r:id="rId17"/>
    <p:sldId id="638" r:id="rId18"/>
    <p:sldId id="617" r:id="rId19"/>
    <p:sldId id="666" r:id="rId20"/>
    <p:sldId id="618" r:id="rId21"/>
    <p:sldId id="619" r:id="rId22"/>
    <p:sldId id="620" r:id="rId23"/>
    <p:sldId id="621" r:id="rId24"/>
    <p:sldId id="622" r:id="rId25"/>
    <p:sldId id="623" r:id="rId26"/>
    <p:sldId id="669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67" r:id="rId35"/>
    <p:sldId id="631" r:id="rId36"/>
    <p:sldId id="632" r:id="rId37"/>
    <p:sldId id="633" r:id="rId38"/>
    <p:sldId id="634" r:id="rId39"/>
    <p:sldId id="635" r:id="rId40"/>
    <p:sldId id="636" r:id="rId41"/>
    <p:sldId id="639" r:id="rId42"/>
    <p:sldId id="640" r:id="rId43"/>
    <p:sldId id="641" r:id="rId44"/>
    <p:sldId id="642" r:id="rId45"/>
    <p:sldId id="643" r:id="rId46"/>
    <p:sldId id="644" r:id="rId47"/>
    <p:sldId id="645" r:id="rId48"/>
    <p:sldId id="646" r:id="rId49"/>
    <p:sldId id="647" r:id="rId50"/>
    <p:sldId id="648" r:id="rId51"/>
    <p:sldId id="649" r:id="rId52"/>
    <p:sldId id="650" r:id="rId53"/>
    <p:sldId id="668" r:id="rId54"/>
    <p:sldId id="651" r:id="rId55"/>
    <p:sldId id="652" r:id="rId56"/>
    <p:sldId id="653" r:id="rId57"/>
    <p:sldId id="654" r:id="rId58"/>
    <p:sldId id="655" r:id="rId59"/>
    <p:sldId id="656" r:id="rId60"/>
    <p:sldId id="657" r:id="rId61"/>
    <p:sldId id="658" r:id="rId62"/>
    <p:sldId id="659" r:id="rId63"/>
    <p:sldId id="603" r:id="rId64"/>
    <p:sldId id="568" r:id="rId65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00"/>
    <a:srgbClr val="0033CC"/>
    <a:srgbClr val="006600"/>
    <a:srgbClr val="960000"/>
    <a:srgbClr val="2A55D6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63" d="100"/>
          <a:sy n="63" d="100"/>
        </p:scale>
        <p:origin x="18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0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06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   Gen Kill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{1,2} {0,2,3,4,6}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{3,4} {0,1,2,6}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{5,6} {1,3}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5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6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4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9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0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5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7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8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2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6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8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8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8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8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2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3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904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1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2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04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</a:t>
            </a:r>
            <a:r>
              <a:rPr lang="en-US"/>
              <a:t>2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2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9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8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5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0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33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31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1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3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22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96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66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39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73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25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26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69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400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Flow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Local analysis (e.g., value numbering)</a:t>
            </a:r>
          </a:p>
          <a:p>
            <a:pPr lvl="1"/>
            <a:r>
              <a:rPr lang="en-US" dirty="0"/>
              <a:t>analyze effect of each instruction</a:t>
            </a:r>
          </a:p>
          <a:p>
            <a:pPr lvl="1"/>
            <a:r>
              <a:rPr lang="en-US" dirty="0"/>
              <a:t>compose effects of instructions to derive information </a:t>
            </a:r>
            <a:br>
              <a:rPr lang="en-US" dirty="0"/>
            </a:br>
            <a:r>
              <a:rPr lang="en-US" dirty="0"/>
              <a:t>from beginning of basic block to each instruction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Data flow analysis</a:t>
            </a:r>
          </a:p>
          <a:p>
            <a:pPr lvl="1"/>
            <a:r>
              <a:rPr lang="en-US" dirty="0"/>
              <a:t>analyze effect of each basic block</a:t>
            </a:r>
          </a:p>
          <a:p>
            <a:pPr lvl="1"/>
            <a:r>
              <a:rPr lang="en-US" dirty="0"/>
              <a:t>compose effects of basic blocks to derive information at basic block boundaries</a:t>
            </a:r>
          </a:p>
          <a:p>
            <a:pPr lvl="1"/>
            <a:r>
              <a:rPr lang="en-US" dirty="0"/>
              <a:t>from basic block boundaries, apply local technique to generate information on instructions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5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Data flow analysis: </a:t>
            </a:r>
          </a:p>
          <a:p>
            <a:pPr lvl="1"/>
            <a:r>
              <a:rPr lang="en-US" sz="2400" dirty="0"/>
              <a:t>Flow-sensitive: sensitive to the control flow in a function </a:t>
            </a:r>
          </a:p>
          <a:p>
            <a:pPr lvl="1"/>
            <a:r>
              <a:rPr lang="en-US" sz="2400" dirty="0" err="1"/>
              <a:t>intraprocedural</a:t>
            </a:r>
            <a:r>
              <a:rPr lang="en-US" sz="2400" dirty="0"/>
              <a:t> analysis</a:t>
            </a:r>
          </a:p>
          <a:p>
            <a:r>
              <a:rPr lang="en-US" sz="2400" b="1" dirty="0"/>
              <a:t>Examples of optimizations:</a:t>
            </a:r>
          </a:p>
          <a:p>
            <a:pPr lvl="1"/>
            <a:r>
              <a:rPr lang="en-US" sz="2400" dirty="0"/>
              <a:t>Constant propagation</a:t>
            </a:r>
          </a:p>
          <a:p>
            <a:pPr lvl="1"/>
            <a:r>
              <a:rPr lang="en-US" sz="2400" dirty="0"/>
              <a:t>Common </a:t>
            </a:r>
            <a:r>
              <a:rPr lang="en-US" sz="2400" dirty="0" err="1"/>
              <a:t>subexpression</a:t>
            </a:r>
            <a:r>
              <a:rPr lang="en-US" sz="2400" dirty="0"/>
              <a:t> elimination</a:t>
            </a:r>
          </a:p>
          <a:p>
            <a:pPr lvl="1"/>
            <a:r>
              <a:rPr lang="en-US" sz="2400" dirty="0"/>
              <a:t>Dead code elimination	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6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352800"/>
            <a:ext cx="3773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For each variable x determine: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Value of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Which “definition” defines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Is the definition still meaningful (live)?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518" y="3941803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b +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941803"/>
            <a:ext cx="1104790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243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1287" y="4489847"/>
            <a:ext cx="1104790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d+3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 = a</a:t>
            </a:r>
          </a:p>
        </p:txBody>
      </p:sp>
      <p:cxnSp>
        <p:nvCxnSpPr>
          <p:cNvPr id="11" name="Straight Arrow Connector 10"/>
          <p:cNvCxnSpPr>
            <a:stCxn id="8" idx="2"/>
            <a:endCxn id="10" idx="0"/>
          </p:cNvCxnSpPr>
          <p:nvPr/>
        </p:nvCxnSpPr>
        <p:spPr>
          <a:xfrm rot="16200000" flipH="1">
            <a:off x="1698470" y="3894634"/>
            <a:ext cx="194101" cy="99632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 rot="5400000">
            <a:off x="2735689" y="3853740"/>
            <a:ext cx="194101" cy="1078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8359" y="2819400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b + c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 = 7</a:t>
            </a:r>
          </a:p>
        </p:txBody>
      </p:sp>
      <p:cxnSp>
        <p:nvCxnSpPr>
          <p:cNvPr id="14" name="Straight Arrow Connector 13"/>
          <p:cNvCxnSpPr>
            <a:stCxn id="13" idx="2"/>
            <a:endCxn id="8" idx="0"/>
          </p:cNvCxnSpPr>
          <p:nvPr/>
        </p:nvCxnSpPr>
        <p:spPr>
          <a:xfrm flipH="1">
            <a:off x="1297359" y="3434953"/>
            <a:ext cx="1064841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9" idx="0"/>
          </p:cNvCxnSpPr>
          <p:nvPr/>
        </p:nvCxnSpPr>
        <p:spPr>
          <a:xfrm>
            <a:off x="2362200" y="3434953"/>
            <a:ext cx="1009595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Program vs. Dynamic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700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400" b="1" dirty="0">
                <a:solidFill>
                  <a:srgbClr val="0000FF"/>
                </a:solidFill>
              </a:rPr>
              <a:t>Statically</a:t>
            </a:r>
            <a:r>
              <a:rPr lang="en-US" sz="3400" dirty="0"/>
              <a:t>: Finite program</a:t>
            </a:r>
          </a:p>
          <a:p>
            <a:r>
              <a:rPr lang="en-US" sz="3400" b="1" dirty="0">
                <a:solidFill>
                  <a:srgbClr val="0000FF"/>
                </a:solidFill>
              </a:rPr>
              <a:t>Dynamically</a:t>
            </a:r>
            <a:r>
              <a:rPr lang="en-US" sz="3400" dirty="0"/>
              <a:t>: Can have infinitely many possible execution paths </a:t>
            </a:r>
          </a:p>
          <a:p>
            <a:r>
              <a:rPr lang="en-US" sz="3400" b="1" dirty="0"/>
              <a:t>Data flow analysis abstraction: </a:t>
            </a:r>
          </a:p>
          <a:p>
            <a:pPr lvl="1"/>
            <a:r>
              <a:rPr lang="en-US" sz="2900" dirty="0"/>
              <a:t>For each  point in the program: </a:t>
            </a:r>
            <a:br>
              <a:rPr lang="en-US" sz="2900" dirty="0"/>
            </a:br>
            <a:r>
              <a:rPr lang="en-US" sz="2900" dirty="0"/>
              <a:t>combines information of all the instances of the same program point. </a:t>
            </a:r>
          </a:p>
          <a:p>
            <a:r>
              <a:rPr lang="en-US" sz="3400" b="1" dirty="0"/>
              <a:t>Example of a data flow question: </a:t>
            </a:r>
          </a:p>
          <a:p>
            <a:pPr lvl="1"/>
            <a:r>
              <a:rPr lang="en-US" dirty="0"/>
              <a:t>Which definition defines the value used in statement “b = a”?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7756"/>
            <a:ext cx="2971800" cy="221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949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Effect of a statement: </a:t>
            </a:r>
            <a:r>
              <a:rPr lang="en-US" sz="2400" b="1" dirty="0">
                <a:cs typeface="Courier New" pitchFamily="49" charset="0"/>
              </a:rPr>
              <a:t>a = </a:t>
            </a:r>
            <a:r>
              <a:rPr lang="en-US" sz="2400" b="1" dirty="0" err="1">
                <a:cs typeface="Courier New" pitchFamily="49" charset="0"/>
              </a:rPr>
              <a:t>b+c</a:t>
            </a:r>
            <a:endParaRPr lang="en-US" sz="2400" b="1" dirty="0">
              <a:cs typeface="Courier New" pitchFamily="49" charset="0"/>
            </a:endParaRP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dirty="0"/>
              <a:t>s variables (b, c)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Kill</a:t>
            </a:r>
            <a:r>
              <a:rPr lang="en-US" dirty="0"/>
              <a:t>s an old definition (old definition of a)</a:t>
            </a:r>
          </a:p>
          <a:p>
            <a:pPr lvl="2"/>
            <a:r>
              <a:rPr lang="en-US" dirty="0"/>
              <a:t>new </a:t>
            </a:r>
            <a:r>
              <a:rPr lang="en-US" b="1" dirty="0">
                <a:solidFill>
                  <a:srgbClr val="FF0000"/>
                </a:solidFill>
              </a:rPr>
              <a:t>definition</a:t>
            </a:r>
            <a:r>
              <a:rPr lang="en-US" dirty="0"/>
              <a:t> (a)</a:t>
            </a:r>
          </a:p>
          <a:p>
            <a:r>
              <a:rPr lang="en-US" sz="2400" dirty="0"/>
              <a:t>Compose effects of statements -&gt; Effect of a basic block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exposed use </a:t>
            </a:r>
            <a:r>
              <a:rPr lang="en-US" sz="2400" dirty="0"/>
              <a:t>in a </a:t>
            </a:r>
            <a:r>
              <a:rPr lang="en-US" sz="2400" dirty="0" err="1"/>
              <a:t>b.b</a:t>
            </a:r>
            <a:r>
              <a:rPr lang="en-US" sz="2400" dirty="0"/>
              <a:t>. is a use of a data item which is not preceded in the </a:t>
            </a:r>
            <a:r>
              <a:rPr lang="en-US" sz="2400" dirty="0" err="1"/>
              <a:t>b.b</a:t>
            </a:r>
            <a:r>
              <a:rPr lang="en-US" sz="2400" dirty="0"/>
              <a:t>. by a definition of the data item</a:t>
            </a:r>
          </a:p>
          <a:p>
            <a:pPr lvl="1"/>
            <a:r>
              <a:rPr lang="en-US" sz="2400" dirty="0"/>
              <a:t>any definition of a data item in the basic block </a:t>
            </a:r>
            <a:r>
              <a:rPr lang="en-US" sz="2400" b="1" dirty="0">
                <a:solidFill>
                  <a:srgbClr val="FF0000"/>
                </a:solidFill>
              </a:rPr>
              <a:t>kills</a:t>
            </a:r>
            <a:r>
              <a:rPr lang="en-US" sz="2400" dirty="0"/>
              <a:t> all definitions of the same data item reaching the basic block.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available definition</a:t>
            </a:r>
            <a:r>
              <a:rPr lang="en-US" sz="2400" dirty="0"/>
              <a:t> = last definition of data item in </a:t>
            </a:r>
            <a:r>
              <a:rPr lang="en-US" sz="2400" dirty="0" err="1"/>
              <a:t>b.b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locally available definition</a:t>
            </a:r>
            <a:r>
              <a:rPr lang="en-US" sz="2000" dirty="0"/>
              <a:t> = last definition of data item in </a:t>
            </a:r>
            <a:r>
              <a:rPr lang="en-US" sz="2000" dirty="0" err="1"/>
              <a:t>b.b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209800"/>
            <a:ext cx="716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t1 = r1+r2</a:t>
            </a: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t2 = r2+r1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r1 = t2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t3 = r1*r1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t3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if r2&gt;100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68CFF-5AEB-4550-B48D-873466D4D470}"/>
              </a:ext>
            </a:extLst>
          </p:cNvPr>
          <p:cNvSpPr txBox="1"/>
          <p:nvPr/>
        </p:nvSpPr>
        <p:spPr>
          <a:xfrm>
            <a:off x="5029200" y="2209800"/>
            <a:ext cx="296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Locally exposed uses?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F8CA4-A1A8-498D-9628-370D3AA5DB74}"/>
              </a:ext>
            </a:extLst>
          </p:cNvPr>
          <p:cNvSpPr txBox="1"/>
          <p:nvPr/>
        </p:nvSpPr>
        <p:spPr>
          <a:xfrm>
            <a:off x="8013392" y="220980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r1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BB3A2-DCC4-4550-A6A1-1CA579B0805D}"/>
              </a:ext>
            </a:extLst>
          </p:cNvPr>
          <p:cNvSpPr txBox="1"/>
          <p:nvPr/>
        </p:nvSpPr>
        <p:spPr>
          <a:xfrm>
            <a:off x="4724400" y="2906486"/>
            <a:ext cx="280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Kills any definitions?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A8E62-4E73-4FFD-9D32-BF11676DF33F}"/>
              </a:ext>
            </a:extLst>
          </p:cNvPr>
          <p:cNvSpPr txBox="1"/>
          <p:nvPr/>
        </p:nvSpPr>
        <p:spPr>
          <a:xfrm>
            <a:off x="7708592" y="2906486"/>
            <a:ext cx="1515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Any other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definition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 of t2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67F20-8CB0-4968-A20E-F98D828E5526}"/>
              </a:ext>
            </a:extLst>
          </p:cNvPr>
          <p:cNvSpPr txBox="1"/>
          <p:nvPr/>
        </p:nvSpPr>
        <p:spPr>
          <a:xfrm>
            <a:off x="4953000" y="4962422"/>
            <a:ext cx="325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Locally avail. definition?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14B60-5426-4BF0-8A67-0A0F93B68DA4}"/>
              </a:ext>
            </a:extLst>
          </p:cNvPr>
          <p:cNvSpPr txBox="1"/>
          <p:nvPr/>
        </p:nvSpPr>
        <p:spPr>
          <a:xfrm>
            <a:off x="8207352" y="496242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t2</a:t>
            </a:r>
            <a:endParaRPr lang="en-CA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d1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81CA02-7F3A-4B49-8B34-FC625CFD405F}"/>
              </a:ext>
            </a:extLst>
          </p:cNvPr>
          <p:cNvSpPr/>
          <p:nvPr/>
        </p:nvSpPr>
        <p:spPr>
          <a:xfrm>
            <a:off x="3047994" y="3694001"/>
            <a:ext cx="1499129" cy="3159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Reaching Definitions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3810" y="2590799"/>
            <a:ext cx="3076483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L1: if input() GOTO L2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85172" y="23584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1" y="1752597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a = x </a:t>
            </a:r>
          </a:p>
        </p:txBody>
      </p:sp>
      <p:cxnSp>
        <p:nvCxnSpPr>
          <p:cNvPr id="12" name="Straight Arrow Connector 11"/>
          <p:cNvCxnSpPr>
            <a:endCxn id="17" idx="0"/>
          </p:cNvCxnSpPr>
          <p:nvPr/>
        </p:nvCxnSpPr>
        <p:spPr>
          <a:xfrm>
            <a:off x="4648201" y="2971799"/>
            <a:ext cx="2516559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0919" y="3428999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L2: …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1" y="3428999"/>
            <a:ext cx="1499128" cy="8771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b = a 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a = y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GOTO L1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585172" y="31966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743201" y="4724399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562101" y="3543299"/>
            <a:ext cx="2362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43201" y="2362199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0" idx="2"/>
          </p:cNvCxnSpPr>
          <p:nvPr/>
        </p:nvCxnSpPr>
        <p:spPr>
          <a:xfrm rot="16200000" flipV="1">
            <a:off x="3594665" y="4509063"/>
            <a:ext cx="418237" cy="12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DF56BC-1835-4C95-9F37-F17FC9FCD87E}"/>
              </a:ext>
            </a:extLst>
          </p:cNvPr>
          <p:cNvSpPr txBox="1"/>
          <p:nvPr/>
        </p:nvSpPr>
        <p:spPr>
          <a:xfrm>
            <a:off x="6480919" y="2325468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84CD3B-C761-40DC-94A9-219DD5C027A3}"/>
              </a:ext>
            </a:extLst>
          </p:cNvPr>
          <p:cNvSpPr/>
          <p:nvPr/>
        </p:nvSpPr>
        <p:spPr>
          <a:xfrm>
            <a:off x="5317046" y="3287353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998686-3247-48BC-804F-FF5D27AE8B3A}"/>
              </a:ext>
            </a:extLst>
          </p:cNvPr>
          <p:cNvCxnSpPr>
            <a:cxnSpLocks/>
            <a:stCxn id="18" idx="1"/>
            <a:endCxn id="17" idx="1"/>
          </p:cNvCxnSpPr>
          <p:nvPr/>
        </p:nvCxnSpPr>
        <p:spPr>
          <a:xfrm>
            <a:off x="6480919" y="2648634"/>
            <a:ext cx="0" cy="957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57" y="64531"/>
            <a:ext cx="8229600" cy="1143000"/>
          </a:xfrm>
        </p:spPr>
        <p:txBody>
          <a:bodyPr/>
          <a:lstStyle/>
          <a:p>
            <a:r>
              <a:rPr lang="en-US" dirty="0"/>
              <a:t>Data Flow Analysis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7046"/>
            <a:ext cx="8534400" cy="290727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Build a </a:t>
            </a:r>
            <a:r>
              <a:rPr lang="en-US" sz="3100" dirty="0">
                <a:solidFill>
                  <a:srgbClr val="0000FF"/>
                </a:solidFill>
              </a:rPr>
              <a:t>flow graph</a:t>
            </a:r>
            <a:r>
              <a:rPr lang="en-US" sz="3100" dirty="0"/>
              <a:t> (nodes = basic blocks, edges = control flow)</a:t>
            </a:r>
          </a:p>
          <a:p>
            <a:r>
              <a:rPr lang="en-US" sz="3100" dirty="0"/>
              <a:t>Set up a set of equations between in[b] and out[b] for all basic blocks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code in basic block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FF0066"/>
                </a:solidFill>
              </a:rPr>
              <a:t>Transfer function </a:t>
            </a:r>
            <a:r>
              <a:rPr lang="en-US" dirty="0" err="1">
                <a:solidFill>
                  <a:srgbClr val="FF0066"/>
                </a:solidFill>
              </a:rPr>
              <a:t>f</a:t>
            </a:r>
            <a:r>
              <a:rPr lang="en-US" baseline="-25000" dirty="0" err="1">
                <a:solidFill>
                  <a:srgbClr val="FF0066"/>
                </a:solidFill>
              </a:rPr>
              <a:t>b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relates in[b] and out[b]</a:t>
            </a:r>
            <a:r>
              <a:rPr lang="en-US" dirty="0"/>
              <a:t>, for same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flow of control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relates out[b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], in[b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dirty="0"/>
              <a:t> if b</a:t>
            </a:r>
            <a:r>
              <a:rPr lang="en-US" baseline="-25000" dirty="0"/>
              <a:t>1</a:t>
            </a:r>
            <a:r>
              <a:rPr lang="en-US" dirty="0"/>
              <a:t> and b</a:t>
            </a:r>
            <a:r>
              <a:rPr lang="en-US" baseline="-25000" dirty="0"/>
              <a:t>2</a:t>
            </a:r>
            <a:r>
              <a:rPr lang="en-US" dirty="0"/>
              <a:t> are </a:t>
            </a:r>
            <a:r>
              <a:rPr lang="en-US" dirty="0">
                <a:solidFill>
                  <a:srgbClr val="0000FF"/>
                </a:solidFill>
              </a:rPr>
              <a:t>adjacent</a:t>
            </a:r>
          </a:p>
          <a:p>
            <a:r>
              <a:rPr lang="en-US" sz="3100" dirty="0"/>
              <a:t>Find a solution to the equations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5907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8" idx="2"/>
            <a:endCxn id="23" idx="0"/>
          </p:cNvCxnSpPr>
          <p:nvPr/>
        </p:nvCxnSpPr>
        <p:spPr>
          <a:xfrm rot="16200000" flipH="1">
            <a:off x="3473098" y="28837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4" idx="2"/>
            <a:endCxn id="23" idx="0"/>
          </p:cNvCxnSpPr>
          <p:nvPr/>
        </p:nvCxnSpPr>
        <p:spPr>
          <a:xfrm rot="5400000">
            <a:off x="4425600" y="28753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069" y="17466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505202" y="20074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4" idx="0"/>
          </p:cNvCxnSpPr>
          <p:nvPr/>
        </p:nvCxnSpPr>
        <p:spPr>
          <a:xfrm rot="16200000" flipH="1">
            <a:off x="4457700" y="19930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12954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581400" y="1066800"/>
            <a:ext cx="990600" cy="381000"/>
            <a:chOff x="6172200" y="1295400"/>
            <a:chExt cx="990600" cy="381000"/>
          </a:xfrm>
        </p:grpSpPr>
        <p:sp>
          <p:nvSpPr>
            <p:cNvPr id="18" name="Rounded Rectangle 17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3505200"/>
            <a:ext cx="990600" cy="381000"/>
            <a:chOff x="6172200" y="1295400"/>
            <a:chExt cx="990600" cy="381000"/>
          </a:xfrm>
        </p:grpSpPr>
        <p:sp>
          <p:nvSpPr>
            <p:cNvPr id="22" name="Rounded Rectangle 21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0" y="25908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3" name="Straight Arrow Connector 32"/>
          <p:cNvCxnSpPr>
            <a:stCxn id="19" idx="2"/>
            <a:endCxn id="12" idx="0"/>
          </p:cNvCxnSpPr>
          <p:nvPr/>
        </p:nvCxnSpPr>
        <p:spPr>
          <a:xfrm rot="5400000">
            <a:off x="3936300" y="15883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15972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1999" y="21306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7599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2928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1727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5800" y="33498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1816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2047-E713-4D52-834E-7DDD52AA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from Last Lecture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A9BA-85AD-474A-8065-05C60126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Block Formation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Value Numbering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CB85-B97E-4BAD-8641-5EB5E0B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77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baseline="-25000" dirty="0"/>
              <a:t> </a:t>
            </a:r>
            <a:r>
              <a:rPr lang="en-US" dirty="0"/>
              <a:t>: A transfer function of a statement</a:t>
            </a:r>
          </a:p>
          <a:p>
            <a:pPr lvl="1"/>
            <a:r>
              <a:rPr lang="en-US" dirty="0"/>
              <a:t>abstracts the execution with respect to the problem of interest</a:t>
            </a:r>
          </a:p>
          <a:p>
            <a:r>
              <a:rPr lang="en-US" dirty="0"/>
              <a:t>For a statement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(</a:t>
            </a:r>
            <a:r>
              <a:rPr lang="en-US" dirty="0">
                <a:solidFill>
                  <a:srgbClr val="FF0066"/>
                </a:solidFill>
              </a:rPr>
              <a:t>d: x = y + z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out[s] = 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(in[s]) = Gen[s] U (in[s]-Kill[s])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Gen[s]</a:t>
            </a:r>
            <a:r>
              <a:rPr lang="en-US" dirty="0"/>
              <a:t>: definitions </a:t>
            </a:r>
            <a:r>
              <a:rPr lang="en-US" dirty="0">
                <a:solidFill>
                  <a:srgbClr val="0000FF"/>
                </a:solidFill>
              </a:rPr>
              <a:t>generated</a:t>
            </a:r>
            <a:r>
              <a:rPr lang="en-US" dirty="0"/>
              <a:t>: Gen[s] = </a:t>
            </a:r>
            <a:r>
              <a:rPr lang="en-US" dirty="0">
                <a:solidFill>
                  <a:srgbClr val="0000FF"/>
                </a:solidFill>
              </a:rPr>
              <a:t>{d}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Propagated</a:t>
            </a:r>
            <a:r>
              <a:rPr lang="en-US" dirty="0"/>
              <a:t> definitions: </a:t>
            </a:r>
            <a:r>
              <a:rPr lang="en-US" dirty="0">
                <a:solidFill>
                  <a:srgbClr val="0000FF"/>
                </a:solidFill>
              </a:rPr>
              <a:t>in[s] - Kill[s]</a:t>
            </a:r>
            <a:r>
              <a:rPr lang="en-US" dirty="0"/>
              <a:t>, 		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>
                <a:solidFill>
                  <a:srgbClr val="FF0066"/>
                </a:solidFill>
              </a:rPr>
              <a:t>Kill[s]</a:t>
            </a:r>
            <a:r>
              <a:rPr lang="en-US" dirty="0"/>
              <a:t>=set of all other </a:t>
            </a:r>
            <a:r>
              <a:rPr lang="en-US" dirty="0" err="1"/>
              <a:t>defs</a:t>
            </a:r>
            <a:r>
              <a:rPr lang="en-US" dirty="0"/>
              <a:t> to x in the rest of program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0574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9" name="Straight Arrow Connector 8"/>
          <p:cNvCxnSpPr>
            <a:stCxn id="7" idx="2"/>
            <a:endCxn id="19" idx="0"/>
          </p:cNvCxnSpPr>
          <p:nvPr/>
        </p:nvCxnSpPr>
        <p:spPr>
          <a:xfrm rot="5400000">
            <a:off x="4126936" y="2539171"/>
            <a:ext cx="2556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447798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2" name="Straight Arrow Connector 11"/>
          <p:cNvCxnSpPr>
            <a:stCxn id="11" idx="2"/>
            <a:endCxn id="7" idx="0"/>
          </p:cNvCxnSpPr>
          <p:nvPr/>
        </p:nvCxnSpPr>
        <p:spPr>
          <a:xfrm rot="5400000">
            <a:off x="4126935" y="1929570"/>
            <a:ext cx="255659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26670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0541" y="290726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14478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2069068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26670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37587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69"/>
            <a:ext cx="8229600" cy="1143000"/>
          </a:xfrm>
        </p:spPr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2264"/>
            <a:ext cx="8229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Transfer function of a statement s:</a:t>
            </a:r>
          </a:p>
          <a:p>
            <a:pPr lvl="2"/>
            <a:r>
              <a:rPr lang="en-US" dirty="0"/>
              <a:t>out[s] = </a:t>
            </a:r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(in[s]) = Gen[s] U (in[s]-Kill[s])</a:t>
            </a:r>
          </a:p>
          <a:p>
            <a:r>
              <a:rPr lang="en-US" dirty="0"/>
              <a:t>Transfer function of a </a:t>
            </a:r>
            <a:r>
              <a:rPr lang="en-US" dirty="0">
                <a:solidFill>
                  <a:srgbClr val="0000FF"/>
                </a:solidFill>
              </a:rPr>
              <a:t>basic block B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Composition of transfer functions of statements in B</a:t>
            </a:r>
          </a:p>
          <a:p>
            <a:r>
              <a:rPr lang="en-US" dirty="0">
                <a:solidFill>
                  <a:srgbClr val="FF0066"/>
                </a:solidFill>
              </a:rPr>
              <a:t>out[B]</a:t>
            </a:r>
            <a:r>
              <a:rPr lang="en-US" dirty="0"/>
              <a:t>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 = f</a:t>
            </a:r>
            <a:r>
              <a:rPr lang="en-US" baseline="-25000" dirty="0"/>
              <a:t>d2</a:t>
            </a:r>
            <a:r>
              <a:rPr lang="en-US" dirty="0"/>
              <a:t>f</a:t>
            </a:r>
            <a:r>
              <a:rPr lang="en-US" baseline="-25000" dirty="0"/>
              <a:t>d1</a:t>
            </a:r>
            <a:r>
              <a:rPr lang="en-US" dirty="0"/>
              <a:t>f</a:t>
            </a:r>
            <a:r>
              <a:rPr lang="en-US" baseline="-25000" dirty="0"/>
              <a:t>d0</a:t>
            </a:r>
            <a:r>
              <a:rPr lang="en-US" dirty="0"/>
              <a:t>(in[B]) 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U (in[B]-Kill[d</a:t>
            </a:r>
            <a:r>
              <a:rPr lang="en-US" sz="1600" baseline="-25000" dirty="0"/>
              <a:t>0</a:t>
            </a:r>
            <a:r>
              <a:rPr lang="en-US" dirty="0"/>
              <a:t>]))-Kill[d</a:t>
            </a:r>
            <a:r>
              <a:rPr lang="en-US" sz="1600" baseline="-25000" dirty="0"/>
              <a:t>1</a:t>
            </a:r>
            <a:r>
              <a:rPr lang="en-US" dirty="0"/>
              <a:t>])) -Kill[d</a:t>
            </a:r>
            <a:r>
              <a:rPr lang="en-US" sz="1600" baseline="-25000" dirty="0"/>
              <a:t>2</a:t>
            </a:r>
            <a:r>
              <a:rPr lang="en-US" dirty="0"/>
              <a:t>]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- Kill[d</a:t>
            </a:r>
            <a:r>
              <a:rPr lang="en-US" sz="1600" baseline="-25000" dirty="0"/>
              <a:t>1</a:t>
            </a:r>
            <a:r>
              <a:rPr lang="en-US" dirty="0"/>
              <a:t>]) - Kill[d</a:t>
            </a:r>
            <a:r>
              <a:rPr lang="en-US" sz="1600" baseline="-25000" dirty="0"/>
              <a:t>2</a:t>
            </a:r>
            <a:r>
              <a:rPr lang="en-US" dirty="0"/>
              <a:t>]) U</a:t>
            </a:r>
            <a:br>
              <a:rPr lang="en-US" dirty="0"/>
            </a:br>
            <a:r>
              <a:rPr lang="en-US" dirty="0"/>
              <a:t>	                                                in[B] - (Kill[d</a:t>
            </a:r>
            <a:r>
              <a:rPr lang="en-US" sz="1600" baseline="-25000" dirty="0"/>
              <a:t>0</a:t>
            </a:r>
            <a:r>
              <a:rPr lang="en-US" dirty="0"/>
              <a:t>] U Kill[d</a:t>
            </a:r>
            <a:r>
              <a:rPr lang="en-US" sz="1600" baseline="-25000" dirty="0"/>
              <a:t>1</a:t>
            </a:r>
            <a:r>
              <a:rPr lang="en-US" dirty="0"/>
              <a:t>] U Kill[d</a:t>
            </a:r>
            <a:r>
              <a:rPr lang="en-US" sz="1600" baseline="-25000" dirty="0"/>
              <a:t>2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	= </a:t>
            </a:r>
            <a:r>
              <a:rPr lang="en-US" dirty="0">
                <a:solidFill>
                  <a:srgbClr val="FF0066"/>
                </a:solidFill>
              </a:rPr>
              <a:t>Gen[B] U (in[B] - Kill[B])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Gen[B]</a:t>
            </a:r>
            <a:r>
              <a:rPr lang="en-US" dirty="0"/>
              <a:t>: locally exposed definitions (available at end of bb)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Kill[B]</a:t>
            </a:r>
            <a:r>
              <a:rPr lang="en-US" dirty="0"/>
              <a:t>: set of definitions killed by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8816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8" name="Straight Arrow Connector 7"/>
          <p:cNvCxnSpPr>
            <a:stCxn id="7" idx="2"/>
            <a:endCxn id="12" idx="0"/>
          </p:cNvCxnSpPr>
          <p:nvPr/>
        </p:nvCxnSpPr>
        <p:spPr>
          <a:xfrm rot="5400000">
            <a:off x="4165036" y="2325335"/>
            <a:ext cx="1794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5200" y="135993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0" name="Straight Arrow Connector 9"/>
          <p:cNvCxnSpPr>
            <a:stCxn id="9" idx="2"/>
            <a:endCxn id="7" idx="0"/>
          </p:cNvCxnSpPr>
          <p:nvPr/>
        </p:nvCxnSpPr>
        <p:spPr>
          <a:xfrm rot="5400000">
            <a:off x="4170869" y="1797768"/>
            <a:ext cx="167791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24150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0541" y="256746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13599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18933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415064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805464"/>
            <a:ext cx="14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B</a:t>
            </a:r>
            <a:r>
              <a:rPr lang="en-US" b="1" dirty="0">
                <a:latin typeface="Calibri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d2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d1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80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18" y="5013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transfer function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 of a basic block b:</a:t>
            </a:r>
            <a:br>
              <a:rPr lang="en-US" dirty="0"/>
            </a:br>
            <a:r>
              <a:rPr lang="en-US" dirty="0"/>
              <a:t>		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  <a:br>
              <a:rPr lang="en-US" dirty="0"/>
            </a:br>
            <a:r>
              <a:rPr lang="en-US" dirty="0"/>
              <a:t>incoming reaching definitions -&gt; outgoing reaching definitions</a:t>
            </a:r>
          </a:p>
          <a:p>
            <a:r>
              <a:rPr lang="en-US" dirty="0"/>
              <a:t>A basic block b 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generates</a:t>
            </a:r>
            <a:r>
              <a:rPr lang="en-US" sz="2600" dirty="0"/>
              <a:t> definitions: Gen[b], </a:t>
            </a:r>
          </a:p>
          <a:p>
            <a:pPr lvl="3"/>
            <a:r>
              <a:rPr lang="en-US" sz="2600" dirty="0"/>
              <a:t>set of locally available definitions in b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kills</a:t>
            </a:r>
            <a:r>
              <a:rPr lang="en-US" sz="2600" dirty="0"/>
              <a:t> definitions: in[b] - Kill[b], 		</a:t>
            </a:r>
            <a:br>
              <a:rPr lang="en-US" sz="2600" dirty="0"/>
            </a:br>
            <a:r>
              <a:rPr lang="en-US" sz="2600" dirty="0"/>
              <a:t>where Kill[b]=set of </a:t>
            </a:r>
            <a:r>
              <a:rPr lang="en-US" sz="2600" dirty="0" err="1"/>
              <a:t>defs</a:t>
            </a:r>
            <a:r>
              <a:rPr lang="en-US" sz="2600" dirty="0"/>
              <a:t> (in rest of program) killed by </a:t>
            </a:r>
            <a:r>
              <a:rPr lang="en-US" sz="2600" dirty="0" err="1"/>
              <a:t>defs</a:t>
            </a:r>
            <a:r>
              <a:rPr lang="en-US" sz="2600" dirty="0"/>
              <a:t> in b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out[b] = Gen[b] U (in(b)-Kill[b])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7549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31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3865681" y="26496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4968621" y="2577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6818" y="1066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892473" y="17744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9" idx="0"/>
          </p:cNvCxnSpPr>
          <p:nvPr/>
        </p:nvCxnSpPr>
        <p:spPr>
          <a:xfrm rot="16200000" flipH="1">
            <a:off x="4995414" y="1766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436" y="990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8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76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2103149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Effects of the Edges (acyclic)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2401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818499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71001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0470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50603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803101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3801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26801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26801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17401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81701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4801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7400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0401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8329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17128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1201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2642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385" y="1143000"/>
            <a:ext cx="2465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Gen  Kill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{1,2}	{0,2,3,4,6}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{3,4}	{0,1,2,6}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{5,6}	{1,3}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4BB8EE-6E0C-4B1B-90E3-BE0829AAF57E}"/>
              </a:ext>
            </a:extLst>
          </p:cNvPr>
          <p:cNvSpPr txBox="1"/>
          <p:nvPr/>
        </p:nvSpPr>
        <p:spPr>
          <a:xfrm>
            <a:off x="1790131" y="2819398"/>
            <a:ext cx="1630575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x+1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y+2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6559F-340A-48EB-85A2-867D1EE9DE18}"/>
              </a:ext>
            </a:extLst>
          </p:cNvPr>
          <p:cNvSpPr txBox="1"/>
          <p:nvPr/>
        </p:nvSpPr>
        <p:spPr>
          <a:xfrm>
            <a:off x="3996013" y="2819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4AC681-0355-47D0-A4C9-0E34E89E9A55}"/>
              </a:ext>
            </a:extLst>
          </p:cNvPr>
          <p:cNvCxnSpPr>
            <a:stCxn id="31" idx="2"/>
          </p:cNvCxnSpPr>
          <p:nvPr/>
        </p:nvCxnSpPr>
        <p:spPr>
          <a:xfrm>
            <a:off x="2605419" y="3434951"/>
            <a:ext cx="899784" cy="2226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1DCC20-F4A6-45AE-BF24-7C7237D118C7}"/>
              </a:ext>
            </a:extLst>
          </p:cNvPr>
          <p:cNvCxnSpPr>
            <a:stCxn id="32" idx="2"/>
          </p:cNvCxnSpPr>
          <p:nvPr/>
        </p:nvCxnSpPr>
        <p:spPr>
          <a:xfrm rot="5400000">
            <a:off x="3981203" y="2958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5322C8-B574-44DD-9EC1-9971E1FE6E08}"/>
              </a:ext>
            </a:extLst>
          </p:cNvPr>
          <p:cNvSpPr txBox="1"/>
          <p:nvPr/>
        </p:nvSpPr>
        <p:spPr>
          <a:xfrm>
            <a:off x="2819400" y="1447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D65105-EA1B-4B90-9038-247357A32821}"/>
              </a:ext>
            </a:extLst>
          </p:cNvPr>
          <p:cNvCxnSpPr>
            <a:stCxn id="35" idx="2"/>
            <a:endCxn id="31" idx="0"/>
          </p:cNvCxnSpPr>
          <p:nvPr/>
        </p:nvCxnSpPr>
        <p:spPr>
          <a:xfrm flipH="1">
            <a:off x="2605419" y="2586571"/>
            <a:ext cx="963545" cy="2328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787BBE-D31A-4885-AC00-51ED0471193E}"/>
              </a:ext>
            </a:extLst>
          </p:cNvPr>
          <p:cNvCxnSpPr>
            <a:stCxn id="35" idx="2"/>
            <a:endCxn id="32" idx="0"/>
          </p:cNvCxnSpPr>
          <p:nvPr/>
        </p:nvCxnSpPr>
        <p:spPr>
          <a:xfrm rot="16200000" flipH="1">
            <a:off x="4007996" y="2147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9228904-BA59-454B-AC47-F592C5B0C97A}"/>
              </a:ext>
            </a:extLst>
          </p:cNvPr>
          <p:cNvSpPr txBox="1"/>
          <p:nvPr/>
        </p:nvSpPr>
        <p:spPr>
          <a:xfrm>
            <a:off x="2359018" y="1371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19F8C-6196-4BDF-80FD-5D255341D8CF}"/>
              </a:ext>
            </a:extLst>
          </p:cNvPr>
          <p:cNvSpPr txBox="1"/>
          <p:nvPr/>
        </p:nvSpPr>
        <p:spPr>
          <a:xfrm>
            <a:off x="12954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435FE4-2198-4120-96D0-FB792FFC22D4}"/>
              </a:ext>
            </a:extLst>
          </p:cNvPr>
          <p:cNvSpPr txBox="1"/>
          <p:nvPr/>
        </p:nvSpPr>
        <p:spPr>
          <a:xfrm>
            <a:off x="5410200" y="2743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11124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136525"/>
            <a:ext cx="8229600" cy="1143000"/>
          </a:xfrm>
        </p:spPr>
        <p:txBody>
          <a:bodyPr/>
          <a:lstStyle/>
          <a:p>
            <a:r>
              <a:rPr lang="en-US" dirty="0"/>
              <a:t>Cyclic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382000" cy="1858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Equations still hold</a:t>
            </a:r>
          </a:p>
          <a:p>
            <a:pPr lvl="2"/>
            <a:r>
              <a:rPr lang="en-US" sz="2100" dirty="0"/>
              <a:t>out[b] = </a:t>
            </a:r>
            <a:r>
              <a:rPr lang="en-US" sz="2100" dirty="0" err="1"/>
              <a:t>f</a:t>
            </a:r>
            <a:r>
              <a:rPr lang="en-US" sz="2100" baseline="-25000" dirty="0" err="1"/>
              <a:t>b</a:t>
            </a:r>
            <a:r>
              <a:rPr lang="en-US" sz="2100" dirty="0"/>
              <a:t>(in[b])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</a:rPr>
              <a:t>in[b] = out[p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] U out[p</a:t>
            </a:r>
            <a:r>
              <a:rPr lang="en-US" sz="2100" baseline="-25000" dirty="0">
                <a:solidFill>
                  <a:srgbClr val="0000FF"/>
                </a:solidFill>
              </a:rPr>
              <a:t>2</a:t>
            </a:r>
            <a:r>
              <a:rPr lang="en-US" sz="2100" dirty="0">
                <a:solidFill>
                  <a:srgbClr val="0000FF"/>
                </a:solidFill>
              </a:rPr>
              <a:t>] U ... U out[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], 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, ..., 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 pred.</a:t>
            </a:r>
            <a:r>
              <a:rPr lang="en-US" sz="2100" dirty="0"/>
              <a:t>	</a:t>
            </a:r>
          </a:p>
          <a:p>
            <a:r>
              <a:rPr lang="en-US" dirty="0"/>
              <a:t>Find: fixed point solution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6094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020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out[Entry]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Entry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out[B]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out[]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Entry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in[B]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(out[p]), for all predecessors p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out[B] = f</a:t>
            </a:r>
            <a:r>
              <a:rPr lang="sv-SE" sz="1600" b="1" baseline="-25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latin typeface="Courier New" pitchFamily="49" charset="0"/>
                <a:cs typeface="Courier New" pitchFamily="49" charset="0"/>
              </a:rPr>
              <a:t>(in[B])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out[B]=gen[B]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(in[B]-kill[B])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1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</a:t>
            </a:r>
            <a:r>
              <a:rPr lang="en-US" sz="3600" dirty="0" err="1"/>
              <a:t>Worklist</a:t>
            </a:r>
            <a:r>
              <a:rPr lang="en-US" sz="3600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Initialize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set out[Entry] to special def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            // if reaching then undefined use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optimize by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]=gen[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Remove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from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U (out[p]), for all predecessors p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sv-SE" b="1" dirty="0">
                <a:latin typeface="Courier New" pitchFamily="49" charset="0"/>
                <a:cs typeface="Courier New" pitchFamily="49" charset="0"/>
              </a:rPr>
              <a:t>        out[i] = f</a:t>
            </a:r>
            <a:r>
              <a:rPr lang="sv-SE" b="1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sv-SE" b="1" dirty="0">
                <a:latin typeface="Courier New" pitchFamily="49" charset="0"/>
                <a:cs typeface="Courier New" pitchFamily="49" charset="0"/>
              </a:rPr>
              <a:t>(in[i])     // out[i]=gen[i]U(in[i]-kill[i])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for all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successors s of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add s to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2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98210"/>
            <a:ext cx="3505200" cy="49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CB817-6453-4205-8B4E-CD9A3464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73" y="1287543"/>
            <a:ext cx="4198875" cy="47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A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live</a:t>
            </a:r>
            <a:r>
              <a:rPr lang="en-US" dirty="0"/>
              <a:t> at point </a:t>
            </a:r>
            <a:r>
              <a:rPr lang="en-US" i="1" dirty="0"/>
              <a:t>p</a:t>
            </a:r>
            <a:r>
              <a:rPr lang="en-US" dirty="0"/>
              <a:t> if </a:t>
            </a:r>
          </a:p>
          <a:p>
            <a:pPr lvl="2"/>
            <a:r>
              <a:rPr lang="en-US" dirty="0"/>
              <a:t>the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used along some path in the flow graph starting at </a:t>
            </a:r>
            <a:r>
              <a:rPr lang="en-US" i="1" dirty="0"/>
              <a:t>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Otherwise, the variable is </a:t>
            </a:r>
            <a:r>
              <a:rPr lang="en-US" b="1" dirty="0">
                <a:solidFill>
                  <a:srgbClr val="FF0000"/>
                </a:solidFill>
              </a:rPr>
              <a:t>dead</a:t>
            </a:r>
            <a:r>
              <a:rPr lang="en-US" dirty="0"/>
              <a:t>.</a:t>
            </a:r>
          </a:p>
          <a:p>
            <a:r>
              <a:rPr lang="en-US" b="1" dirty="0"/>
              <a:t>Motivation</a:t>
            </a:r>
          </a:p>
          <a:p>
            <a:pPr lvl="2"/>
            <a:r>
              <a:rPr lang="en-US" dirty="0"/>
              <a:t>e.g. register allocation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 </a:t>
            </a:r>
          </a:p>
          <a:p>
            <a:r>
              <a:rPr lang="en-US" b="1" dirty="0"/>
              <a:t>Problem statement</a:t>
            </a:r>
          </a:p>
          <a:p>
            <a:pPr lvl="1"/>
            <a:r>
              <a:rPr lang="en-US" dirty="0"/>
              <a:t>For each basic block</a:t>
            </a:r>
          </a:p>
          <a:p>
            <a:pPr lvl="2"/>
            <a:r>
              <a:rPr lang="en-US" dirty="0"/>
              <a:t>determine if each variable is live in each basic block</a:t>
            </a:r>
          </a:p>
          <a:p>
            <a:pPr lvl="1"/>
            <a:r>
              <a:rPr lang="en-US" dirty="0"/>
              <a:t>Size of bit vector: one bit for each variable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D63EE-A43C-4163-A53A-01923C7E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895600" cy="2145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E5F47-25C3-4AAF-8CA1-EA9DF2119781}"/>
              </a:ext>
            </a:extLst>
          </p:cNvPr>
          <p:cNvSpPr txBox="1"/>
          <p:nvPr/>
        </p:nvSpPr>
        <p:spPr>
          <a:xfrm>
            <a:off x="6735688" y="2595841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v live at this point?</a:t>
            </a:r>
            <a:endParaRPr lang="en-CA" b="1" dirty="0">
              <a:solidFill>
                <a:srgbClr val="0099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E739D-F22A-4BBB-A6A0-D95AF2C2482F}"/>
              </a:ext>
            </a:extLst>
          </p:cNvPr>
          <p:cNvSpPr/>
          <p:nvPr/>
        </p:nvSpPr>
        <p:spPr>
          <a:xfrm>
            <a:off x="6629400" y="33528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FE8E8-6573-4617-870E-FE03A6E4A32E}"/>
              </a:ext>
            </a:extLst>
          </p:cNvPr>
          <p:cNvSpPr/>
          <p:nvPr/>
        </p:nvSpPr>
        <p:spPr>
          <a:xfrm>
            <a:off x="6629400" y="3850594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8E346-1DCA-4AEC-A4FF-791B6A562F0A}"/>
              </a:ext>
            </a:extLst>
          </p:cNvPr>
          <p:cNvSpPr/>
          <p:nvPr/>
        </p:nvSpPr>
        <p:spPr>
          <a:xfrm>
            <a:off x="6096000" y="41148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7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D332-2FC9-4A9F-A173-383639DE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into Basic Blocks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D2A-4303-410F-BC9D-EBE2307E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leader of each basic block </a:t>
            </a:r>
          </a:p>
          <a:p>
            <a:pPr lvl="1"/>
            <a:r>
              <a:rPr lang="en-US" dirty="0"/>
              <a:t> First instruction </a:t>
            </a:r>
          </a:p>
          <a:p>
            <a:pPr lvl="1"/>
            <a:r>
              <a:rPr lang="en-US" dirty="0"/>
              <a:t> Any target of a jump </a:t>
            </a:r>
          </a:p>
          <a:p>
            <a:pPr lvl="1"/>
            <a:r>
              <a:rPr lang="en-US" dirty="0"/>
              <a:t> Any instruction immediately following a jump</a:t>
            </a:r>
          </a:p>
          <a:p>
            <a:r>
              <a:rPr lang="en-US" dirty="0"/>
              <a:t>Basic block starts at leader &amp; ends at instruction immediately before a leader (or the last instruction)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9C96-62B7-42F0-B665-D179C9C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1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3338"/>
            <a:ext cx="8534400" cy="51736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Insight: Trace uses backwards to the definitions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 basic block b can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generate</a:t>
            </a:r>
            <a:r>
              <a:rPr lang="en-US" sz="2600" dirty="0"/>
              <a:t> live variables: </a:t>
            </a:r>
            <a:r>
              <a:rPr lang="en-US" sz="2600" b="1" dirty="0">
                <a:solidFill>
                  <a:srgbClr val="FF0066"/>
                </a:solidFill>
              </a:rPr>
              <a:t>Use[b]</a:t>
            </a:r>
            <a:r>
              <a:rPr lang="en-US" sz="2600" dirty="0"/>
              <a:t>		</a:t>
            </a:r>
          </a:p>
          <a:p>
            <a:pPr lvl="3"/>
            <a:r>
              <a:rPr lang="en-US" sz="2600" dirty="0"/>
              <a:t>set of locally exposed uses in b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propagate</a:t>
            </a:r>
            <a:r>
              <a:rPr lang="en-US" sz="2600" dirty="0"/>
              <a:t> incoming live variables:  </a:t>
            </a:r>
            <a:r>
              <a:rPr lang="en-US" sz="2600" b="1" dirty="0">
                <a:solidFill>
                  <a:srgbClr val="0000FF"/>
                </a:solidFill>
              </a:rPr>
              <a:t>OUT</a:t>
            </a:r>
            <a:r>
              <a:rPr lang="en-US" sz="2600" dirty="0"/>
              <a:t>[b] - </a:t>
            </a:r>
            <a:r>
              <a:rPr lang="en-US" sz="2600" b="1" dirty="0">
                <a:solidFill>
                  <a:srgbClr val="FF0066"/>
                </a:solidFill>
              </a:rPr>
              <a:t>Def[b]</a:t>
            </a:r>
            <a:r>
              <a:rPr lang="en-US" sz="2600" dirty="0"/>
              <a:t>,</a:t>
            </a:r>
          </a:p>
          <a:p>
            <a:pPr lvl="3"/>
            <a:r>
              <a:rPr lang="en-US" sz="2600" dirty="0"/>
              <a:t>where </a:t>
            </a:r>
            <a:r>
              <a:rPr lang="en-US" sz="2600" dirty="0">
                <a:solidFill>
                  <a:srgbClr val="0000FF"/>
                </a:solidFill>
              </a:rPr>
              <a:t>Def[b]</a:t>
            </a:r>
            <a:r>
              <a:rPr lang="en-US" sz="2600" dirty="0"/>
              <a:t>= set of variables defined in </a:t>
            </a:r>
            <a:r>
              <a:rPr lang="en-US" sz="2600" dirty="0" err="1"/>
              <a:t>b.b</a:t>
            </a:r>
            <a:r>
              <a:rPr lang="en-US" sz="2600" dirty="0"/>
              <a:t>.</a:t>
            </a:r>
          </a:p>
          <a:p>
            <a:r>
              <a:rPr lang="en-US" b="1" dirty="0">
                <a:solidFill>
                  <a:srgbClr val="FF0066"/>
                </a:solidFill>
              </a:rPr>
              <a:t>transfer function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for block b: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0000FF"/>
                </a:solidFill>
              </a:rPr>
              <a:t>in[b] = Use[b] U (out(b)-Def[b])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7138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15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787298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39800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9269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19402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771900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5600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5600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86200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50500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3600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6199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799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7128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5927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24014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7928" y="1143000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Use  Def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 {} 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 {b}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 {a}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b,d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2559B-D3BD-4E2D-8814-510F58DD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143000"/>
            <a:ext cx="5029200" cy="31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Liveness</a:t>
            </a:r>
            <a:r>
              <a:rPr lang="en-US" dirty="0"/>
              <a:t>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in[Exit]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Exit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in[]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Exit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out[B] =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(in[s])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for all successors s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 = f</a:t>
            </a:r>
            <a:r>
              <a:rPr lang="sv-SE" sz="1600" b="1" baseline="-25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(out[B])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in[B]=Use[B]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(out[B]-Def[B])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98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799"/>
            <a:ext cx="3581400" cy="50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43FFC-174E-4CCF-91B8-319D21A3C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2" y="1425659"/>
            <a:ext cx="3714602" cy="39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8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7848601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Reaching</a:t>
                      </a:r>
                      <a:r>
                        <a:rPr lang="en-US" sz="1600" b="1" baseline="0" dirty="0">
                          <a:latin typeface="Calibri"/>
                        </a:rPr>
                        <a:t> Definitions</a:t>
                      </a:r>
                      <a:endParaRPr lang="en-US" sz="1600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Live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forward: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(in[b])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out[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pred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backward: 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(out[b])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in[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succ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Transfer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Gen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–Kill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Use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-Def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Meet Operation (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)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Boundary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out[entry]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in[exit]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Initial interior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1D2DB-0692-413B-BFE1-0B6E5330E0D8}"/>
              </a:ext>
            </a:extLst>
          </p:cNvPr>
          <p:cNvSpPr/>
          <p:nvPr/>
        </p:nvSpPr>
        <p:spPr>
          <a:xfrm>
            <a:off x="1447800" y="5113057"/>
            <a:ext cx="636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Other examples (e.g., Available expressions), defined in ALSU 9.2.6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527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095375"/>
          </a:xfrm>
        </p:spPr>
        <p:txBody>
          <a:bodyPr>
            <a:normAutofit/>
          </a:bodyPr>
          <a:lstStyle/>
          <a:p>
            <a:r>
              <a:rPr lang="en-US" sz="3200" dirty="0"/>
              <a:t>Thought Problem 1.  “Must-Reach”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definition D (a = </a:t>
            </a:r>
            <a:r>
              <a:rPr lang="en-US" b="1" dirty="0" err="1"/>
              <a:t>b+c</a:t>
            </a:r>
            <a:r>
              <a:rPr lang="en-US" b="1" dirty="0"/>
              <a:t>) </a:t>
            </a:r>
            <a:r>
              <a:rPr lang="en-US" b="1" u="sng" dirty="0"/>
              <a:t>must</a:t>
            </a:r>
            <a:r>
              <a:rPr lang="en-US" b="1" dirty="0"/>
              <a:t> reach point P </a:t>
            </a:r>
            <a:r>
              <a:rPr lang="en-US" b="1" dirty="0" err="1"/>
              <a:t>iff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D appears at least once along on all paths leading to P </a:t>
            </a:r>
          </a:p>
          <a:p>
            <a:pPr lvl="1"/>
            <a:r>
              <a:rPr lang="en-US" dirty="0"/>
              <a:t>a is not redefined along any path after last appearance of D and before P</a:t>
            </a:r>
          </a:p>
          <a:p>
            <a:r>
              <a:rPr lang="en-US" b="1" dirty="0"/>
              <a:t>How do we formulate the data flow algorithm for this problem?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037"/>
          </a:xfrm>
        </p:spPr>
        <p:txBody>
          <a:bodyPr>
            <a:normAutofit fontScale="90000"/>
          </a:bodyPr>
          <a:lstStyle/>
          <a:p>
            <a:r>
              <a:rPr lang="en-US" dirty="0"/>
              <a:t>Thought Problem 2: A legal solution to (May) Reaching Def?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685800"/>
          </a:xfrm>
        </p:spPr>
        <p:txBody>
          <a:bodyPr/>
          <a:lstStyle/>
          <a:p>
            <a:pPr marL="342900" lvl="2" indent="-342900"/>
            <a:r>
              <a:rPr lang="en-US" sz="1800" dirty="0"/>
              <a:t>Will the </a:t>
            </a:r>
            <a:r>
              <a:rPr lang="en-US" sz="1800" dirty="0" err="1"/>
              <a:t>worklist</a:t>
            </a:r>
            <a:r>
              <a:rPr lang="en-US" sz="1800" dirty="0"/>
              <a:t> algorithm generate this answer?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731" y="1470025"/>
            <a:ext cx="37965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654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Correctness </a:t>
            </a:r>
          </a:p>
          <a:p>
            <a:pPr lvl="2"/>
            <a:r>
              <a:rPr lang="en-US" dirty="0"/>
              <a:t>equations are satisfied, if the program terminates.</a:t>
            </a:r>
          </a:p>
          <a:p>
            <a:pPr lvl="2"/>
            <a:endParaRPr lang="en-US" dirty="0"/>
          </a:p>
          <a:p>
            <a:r>
              <a:rPr lang="en-US" b="1" dirty="0"/>
              <a:t>Precision: how good is the answer?</a:t>
            </a:r>
          </a:p>
          <a:p>
            <a:pPr lvl="2"/>
            <a:r>
              <a:rPr lang="en-US" dirty="0"/>
              <a:t>is the answer ONLY a union of all possible executions?</a:t>
            </a:r>
          </a:p>
          <a:p>
            <a:pPr lvl="2"/>
            <a:endParaRPr lang="en-US" dirty="0"/>
          </a:p>
          <a:p>
            <a:r>
              <a:rPr lang="en-US" b="1" dirty="0"/>
              <a:t>Convergence: will the analysis terminate?</a:t>
            </a:r>
          </a:p>
          <a:p>
            <a:pPr lvl="2"/>
            <a:r>
              <a:rPr lang="en-US" dirty="0"/>
              <a:t>or, will there always be some nodes that change?</a:t>
            </a:r>
          </a:p>
          <a:p>
            <a:pPr lvl="2"/>
            <a:endParaRPr lang="en-US" dirty="0"/>
          </a:p>
          <a:p>
            <a:r>
              <a:rPr lang="en-US" b="1" dirty="0"/>
              <a:t>Speed: how fast is the convergence?</a:t>
            </a:r>
          </a:p>
          <a:p>
            <a:pPr lvl="2"/>
            <a:r>
              <a:rPr lang="en-US" dirty="0"/>
              <a:t>how many times will we visit each node?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4011"/>
            <a:ext cx="7696200" cy="129941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u="none" dirty="0"/>
              <a:t>Foundations of Data Flow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752600"/>
            <a:ext cx="7810500" cy="42672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Meet operator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Transfer functions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Correctness, Precision, Convergence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Efficiency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Reference: ALSU pp. 613-631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Background: Hecht and </a:t>
            </a:r>
            <a:r>
              <a:rPr lang="en-US" sz="2400" dirty="0" err="1">
                <a:solidFill>
                  <a:schemeClr val="tx1"/>
                </a:solidFill>
              </a:rPr>
              <a:t>Ullman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Kildall</a:t>
            </a:r>
            <a:r>
              <a:rPr lang="en-US" sz="2400" dirty="0">
                <a:solidFill>
                  <a:schemeClr val="tx1"/>
                </a:solidFill>
              </a:rPr>
              <a:t>, Allen and </a:t>
            </a:r>
            <a:r>
              <a:rPr lang="en-US" sz="2400" dirty="0" err="1">
                <a:solidFill>
                  <a:schemeClr val="tx1"/>
                </a:solidFill>
              </a:rPr>
              <a:t>Cocke</a:t>
            </a:r>
            <a:r>
              <a:rPr lang="en-US" sz="2400" dirty="0">
                <a:solidFill>
                  <a:schemeClr val="tx1"/>
                </a:solidFill>
              </a:rPr>
              <a:t>[76]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Marlowe &amp; Ryder, Properties of data flow frameworks: a unified model. Rutgers tech report, Apr. 1988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253DC-5C3D-4E52-BE95-6EF859DE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1EBDA-DBC3-4D28-9CC3-AF896A0F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3" y="533400"/>
            <a:ext cx="7802493" cy="5045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81AB78-7B53-425E-A917-E162B3DEFAE0}"/>
              </a:ext>
            </a:extLst>
          </p:cNvPr>
          <p:cNvSpPr/>
          <p:nvPr/>
        </p:nvSpPr>
        <p:spPr>
          <a:xfrm>
            <a:off x="742218" y="6300107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ALSU pp. 529-531</a:t>
            </a:r>
          </a:p>
        </p:txBody>
      </p:sp>
    </p:spTree>
    <p:extLst>
      <p:ext uri="{BB962C8B-B14F-4D97-AF65-F5344CB8AC3E}">
        <p14:creationId xmlns:p14="http://schemas.microsoft.com/office/powerpoint/2010/main" val="74284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Data flow problems are defined by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Domain of values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V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), </a:t>
            </a:r>
            <a:r>
              <a:rPr lang="en-US" dirty="0">
                <a:solidFill>
                  <a:srgbClr val="0000FF"/>
                </a:solidFill>
              </a:rPr>
              <a:t>initial value</a:t>
            </a:r>
          </a:p>
          <a:p>
            <a:pPr lvl="2"/>
            <a:r>
              <a:rPr lang="en-US" dirty="0"/>
              <a:t>A set of </a:t>
            </a:r>
            <a:r>
              <a:rPr lang="en-US" dirty="0">
                <a:solidFill>
                  <a:srgbClr val="0000FF"/>
                </a:solidFill>
              </a:rPr>
              <a:t>transfer functions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Usefulness of unified framework</a:t>
            </a:r>
          </a:p>
          <a:p>
            <a:pPr lvl="2"/>
            <a:r>
              <a:rPr lang="en-US" dirty="0"/>
              <a:t>To answer questions such as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correctness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precision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convergence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speed of convergence</a:t>
            </a:r>
            <a:br>
              <a:rPr lang="en-US" dirty="0"/>
            </a:br>
            <a:r>
              <a:rPr lang="en-US" dirty="0"/>
              <a:t>for a family of problems</a:t>
            </a:r>
          </a:p>
          <a:p>
            <a:pPr lvl="3"/>
            <a:r>
              <a:rPr lang="en-US" dirty="0"/>
              <a:t>If meet operators and transfer functions have properties X, then we know Y about the above.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Reuse code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Properties of the meet operator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commutative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idempotent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associative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(y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z) = (x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y)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</a:t>
            </a:r>
          </a:p>
          <a:p>
            <a:pPr lvl="2"/>
            <a:r>
              <a:rPr lang="en-US" dirty="0"/>
              <a:t>there is a </a:t>
            </a:r>
            <a:r>
              <a:rPr lang="en-US" dirty="0">
                <a:solidFill>
                  <a:srgbClr val="0000FF"/>
                </a:solidFill>
              </a:rPr>
              <a:t>Top</a:t>
            </a:r>
            <a:r>
              <a:rPr lang="en-US" dirty="0"/>
              <a:t> element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 x </a:t>
            </a:r>
            <a:r>
              <a:rPr lang="en-US" dirty="0">
                <a:sym typeface="Symbol"/>
              </a:rPr>
              <a:t>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= x </a:t>
            </a:r>
          </a:p>
          <a:p>
            <a:pPr lvl="2"/>
            <a:endParaRPr lang="en-US" dirty="0"/>
          </a:p>
          <a:p>
            <a:r>
              <a:rPr lang="en-US" b="1" dirty="0"/>
              <a:t>Meet operator defines a partial ordering on values</a:t>
            </a:r>
          </a:p>
          <a:p>
            <a:pPr lvl="2"/>
            <a:r>
              <a:rPr lang="en-US" dirty="0"/>
              <a:t>x ≤ y if and only if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Transitivity</a:t>
            </a:r>
            <a:r>
              <a:rPr lang="en-US" dirty="0"/>
              <a:t>: if x ≤ y and y ≤ z then x ≤ z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Antisymmetry</a:t>
            </a:r>
            <a:r>
              <a:rPr lang="en-US" dirty="0"/>
              <a:t>: if x ≤ y and y ≤ x then x = y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Reflexitivity</a:t>
            </a:r>
            <a:r>
              <a:rPr lang="en-US" dirty="0"/>
              <a:t>: x ≤ 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2133600"/>
            <a:ext cx="1584549" cy="914400"/>
            <a:chOff x="4724400" y="1828800"/>
            <a:chExt cx="1584549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4724400" y="18288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828800"/>
              <a:ext cx="28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22860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 </a:t>
              </a:r>
              <a:r>
                <a:rPr lang="en-US" dirty="0">
                  <a:latin typeface="Calibri"/>
                  <a:sym typeface="Symbol"/>
                </a:rPr>
                <a:t> </a:t>
              </a:r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2362200"/>
              <a:ext cx="914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 rot="10800000" flipV="1">
              <a:off x="5562600" y="2133600"/>
              <a:ext cx="4572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0"/>
            </p:cNvCxnSpPr>
            <p:nvPr/>
          </p:nvCxnSpPr>
          <p:spPr>
            <a:xfrm>
              <a:off x="5029200" y="2133600"/>
              <a:ext cx="5334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5219FF-CED7-4A12-AB6A-0E51B798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58" y="1817931"/>
            <a:ext cx="1951066" cy="22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382AF0-F77B-4BFC-9F78-EE6BCD15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66242"/>
            <a:ext cx="6019800" cy="186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Example: let 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/>
              <a:t> = {x | such that x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{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d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}},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</a:t>
            </a:r>
            <a:endParaRPr lang="en-US" b="1" dirty="0">
              <a:solidFill>
                <a:srgbClr val="FF3399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Top and Bottom elements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Top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that:      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Bottom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</a:t>
            </a:r>
            <a:r>
              <a:rPr lang="en-US" dirty="0"/>
              <a:t> such that:</a:t>
            </a:r>
            <a:r>
              <a:rPr lang="en-US" sz="1100" dirty="0"/>
              <a:t> </a:t>
            </a:r>
            <a:r>
              <a:rPr lang="en-US" sz="700" dirty="0"/>
              <a:t>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 </a:t>
            </a:r>
            <a:r>
              <a:rPr lang="en-US" b="1" dirty="0">
                <a:solidFill>
                  <a:srgbClr val="FF3399"/>
                </a:solidFill>
              </a:rPr>
              <a:t>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</a:t>
            </a:r>
            <a:r>
              <a:rPr lang="en-US" b="1" dirty="0">
                <a:solidFill>
                  <a:srgbClr val="FF3399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in a data flow problem </a:t>
            </a:r>
            <a:r>
              <a:rPr lang="en-US" dirty="0">
                <a:solidFill>
                  <a:srgbClr val="0000FF"/>
                </a:solidFill>
              </a:rPr>
              <a:t>define a </a:t>
            </a:r>
            <a:r>
              <a:rPr lang="en-US" dirty="0">
                <a:solidFill>
                  <a:srgbClr val="FF3399"/>
                </a:solidFill>
              </a:rPr>
              <a:t>semi-lattice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exists a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, but not necessarily a </a:t>
            </a:r>
            <a:r>
              <a:rPr lang="en-US" b="1" dirty="0">
                <a:sym typeface="Symbol"/>
              </a:rPr>
              <a:t></a:t>
            </a:r>
            <a:r>
              <a:rPr lang="en-US" dirty="0"/>
              <a:t>.</a:t>
            </a:r>
          </a:p>
          <a:p>
            <a:r>
              <a:rPr lang="en-US" dirty="0"/>
              <a:t>x, y are </a:t>
            </a:r>
            <a:r>
              <a:rPr lang="en-US" dirty="0">
                <a:solidFill>
                  <a:srgbClr val="0000FF"/>
                </a:solidFill>
              </a:rPr>
              <a:t>ordered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x ≤ y </a:t>
            </a:r>
            <a:r>
              <a:rPr lang="en-US" dirty="0"/>
              <a:t>then </a:t>
            </a:r>
            <a:r>
              <a:rPr lang="en-US" dirty="0">
                <a:solidFill>
                  <a:srgbClr val="FF3399"/>
                </a:solidFill>
              </a:rPr>
              <a:t>x </a:t>
            </a:r>
            <a:r>
              <a:rPr lang="en-US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r>
              <a:rPr lang="en-US" dirty="0"/>
              <a:t>what if x and y are not ordered? </a:t>
            </a:r>
          </a:p>
          <a:p>
            <a:pPr lvl="2"/>
            <a:r>
              <a:rPr lang="en-US" dirty="0"/>
              <a:t>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x,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y, and if w ≤ x, w ≤ y</a:t>
            </a:r>
            <a:r>
              <a:rPr lang="en-US" b="1" dirty="0"/>
              <a:t>, </a:t>
            </a:r>
            <a:r>
              <a:rPr lang="en-US" dirty="0"/>
              <a:t>then w ≤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1143000"/>
          </a:xfrm>
        </p:spPr>
        <p:txBody>
          <a:bodyPr/>
          <a:lstStyle/>
          <a:p>
            <a:r>
              <a:rPr lang="en-US" dirty="0"/>
              <a:t>One vs. All Variables/Definitions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b="1" dirty="0"/>
              <a:t>Lattice for each variable: e.g. intersection</a:t>
            </a:r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Lattice for three variables: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6801" y="1764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5235" y="2602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0</a:t>
            </a:r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2887631" y="2133600"/>
            <a:ext cx="7968" cy="46886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227" y="3693254"/>
            <a:ext cx="1971676" cy="24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2B17C-F67D-4D92-AB56-F754DC2E9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23" y="3475369"/>
            <a:ext cx="3085857" cy="31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6" y="161599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height</a:t>
            </a:r>
            <a:r>
              <a:rPr lang="en-US" dirty="0"/>
              <a:t> of a lattice is the largest number of </a:t>
            </a:r>
            <a:r>
              <a:rPr lang="en-US" b="1" dirty="0">
                <a:solidFill>
                  <a:srgbClr val="0000FF"/>
                </a:solidFill>
              </a:rPr>
              <a:t>&gt; relations </a:t>
            </a:r>
            <a:r>
              <a:rPr lang="en-US" dirty="0"/>
              <a:t>that will fit in a descending chain. </a:t>
            </a:r>
          </a:p>
          <a:p>
            <a:pPr lvl="3">
              <a:buNone/>
            </a:pPr>
            <a:r>
              <a:rPr lang="en-US" dirty="0"/>
              <a:t>   			 x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…</a:t>
            </a:r>
          </a:p>
          <a:p>
            <a:pPr lvl="2">
              <a:buNone/>
            </a:pPr>
            <a:endParaRPr lang="en-US" dirty="0"/>
          </a:p>
          <a:p>
            <a:r>
              <a:rPr lang="en-US" b="1" dirty="0"/>
              <a:t>Height of values in reaching definitions?</a:t>
            </a:r>
            <a:br>
              <a:rPr lang="en-US" b="1" dirty="0"/>
            </a:br>
            <a:r>
              <a:rPr lang="en-US" b="1" dirty="0"/>
              <a:t>   </a:t>
            </a:r>
          </a:p>
          <a:p>
            <a:endParaRPr lang="en-US" b="1" dirty="0"/>
          </a:p>
          <a:p>
            <a:r>
              <a:rPr lang="en-US" b="1" dirty="0"/>
              <a:t>Important property: </a:t>
            </a:r>
            <a:r>
              <a:rPr lang="en-US" b="1" dirty="0">
                <a:solidFill>
                  <a:srgbClr val="0000FF"/>
                </a:solidFill>
              </a:rPr>
              <a:t>finite descending chain</a:t>
            </a:r>
          </a:p>
          <a:p>
            <a:r>
              <a:rPr lang="en-US" b="1" dirty="0"/>
              <a:t>Can an infinite lattice have a finite descending chain? </a:t>
            </a:r>
          </a:p>
          <a:p>
            <a:endParaRPr lang="en-US" b="1" dirty="0"/>
          </a:p>
          <a:p>
            <a:r>
              <a:rPr lang="en-US" b="1" dirty="0"/>
              <a:t>Example: Constant Propagation/Folding</a:t>
            </a:r>
          </a:p>
          <a:p>
            <a:pPr lvl="2"/>
            <a:r>
              <a:rPr lang="en-US" dirty="0"/>
              <a:t>To determine if a variable is a constant </a:t>
            </a:r>
          </a:p>
          <a:p>
            <a:r>
              <a:rPr lang="en-US" b="1" dirty="0"/>
              <a:t>Data values</a:t>
            </a:r>
          </a:p>
          <a:p>
            <a:pPr lvl="2"/>
            <a:r>
              <a:rPr lang="en-US" dirty="0" err="1"/>
              <a:t>undef</a:t>
            </a:r>
            <a:r>
              <a:rPr lang="en-US" dirty="0"/>
              <a:t>, ... -1, 0, 1, 2, ..., not-a-constant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90DF0-DD60-4111-B525-8BE7BBF8122B}"/>
              </a:ext>
            </a:extLst>
          </p:cNvPr>
          <p:cNvSpPr txBox="1"/>
          <p:nvPr/>
        </p:nvSpPr>
        <p:spPr>
          <a:xfrm>
            <a:off x="1219200" y="3276600"/>
            <a:ext cx="32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 n – number of definitions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C7393-14CB-4755-B4B5-C97A7DFBBB9D}"/>
              </a:ext>
            </a:extLst>
          </p:cNvPr>
          <p:cNvSpPr txBox="1"/>
          <p:nvPr/>
        </p:nvSpPr>
        <p:spPr>
          <a:xfrm>
            <a:off x="990600" y="441960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73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Properties  </a:t>
            </a:r>
            <a:r>
              <a:rPr lang="en-US" b="1" i="1" dirty="0">
                <a:solidFill>
                  <a:srgbClr val="0000FF"/>
                </a:solidFill>
              </a:rPr>
              <a:t>f</a:t>
            </a:r>
            <a:r>
              <a:rPr lang="en-US" b="1" i="1" dirty="0"/>
              <a:t>:</a:t>
            </a:r>
            <a:r>
              <a:rPr lang="en-US" b="1" dirty="0"/>
              <a:t> V 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 V </a:t>
            </a:r>
          </a:p>
          <a:p>
            <a:pPr lvl="1"/>
            <a:r>
              <a:rPr lang="en-US" dirty="0"/>
              <a:t>Has an identity function</a:t>
            </a:r>
          </a:p>
          <a:p>
            <a:pPr lvl="2"/>
            <a:r>
              <a:rPr lang="en-US" dirty="0"/>
              <a:t>There exists an </a:t>
            </a:r>
            <a:r>
              <a:rPr lang="en-US" i="1" dirty="0"/>
              <a:t>f</a:t>
            </a:r>
            <a:r>
              <a:rPr lang="en-US" dirty="0"/>
              <a:t> such that </a:t>
            </a:r>
            <a:r>
              <a:rPr lang="en-US" i="1" dirty="0"/>
              <a:t>f</a:t>
            </a:r>
            <a:r>
              <a:rPr lang="en-US" dirty="0"/>
              <a:t> (x) = x, for all x.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Closed under composition 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, then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b="1" i="1" dirty="0">
                <a:sym typeface="Symbol"/>
              </a:rPr>
              <a:t></a:t>
            </a:r>
            <a:r>
              <a:rPr lang="en-US" i="1" dirty="0"/>
              <a:t> f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i="1" dirty="0"/>
              <a:t> 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4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x ≤ y implies f(x) ≤ f(y)</a:t>
            </a:r>
            <a:br>
              <a:rPr lang="en-US" sz="2600" dirty="0">
                <a:solidFill>
                  <a:srgbClr val="0000FF"/>
                </a:solidFill>
              </a:rPr>
            </a:br>
            <a:endParaRPr lang="en-US" sz="2600" dirty="0">
              <a:solidFill>
                <a:srgbClr val="0000FF"/>
              </a:solidFill>
            </a:endParaRPr>
          </a:p>
          <a:p>
            <a:pPr lvl="2"/>
            <a:r>
              <a:rPr lang="en-US" sz="2600" dirty="0"/>
              <a:t>i.e. a “smaller or equal” input to the same function will always give a “smaller or equal” output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Equivalently</a:t>
            </a:r>
            <a:r>
              <a:rPr lang="en-US" dirty="0"/>
              <a:t>, 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  <a:endParaRPr lang="en-US" i="1" dirty="0"/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f(x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2600" dirty="0">
                <a:solidFill>
                  <a:srgbClr val="0000FF"/>
                </a:solidFill>
              </a:rPr>
              <a:t>≤ f(x)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f(y)</a:t>
            </a:r>
          </a:p>
          <a:p>
            <a:pPr lvl="2"/>
            <a:endParaRPr lang="en-US" sz="2600" dirty="0">
              <a:sym typeface="Symbol"/>
            </a:endParaRPr>
          </a:p>
          <a:p>
            <a:pPr lvl="2"/>
            <a:r>
              <a:rPr lang="en-US" sz="2600" dirty="0"/>
              <a:t>i.e. merge input, then apply </a:t>
            </a:r>
            <a:r>
              <a:rPr lang="en-US" sz="2600" i="1" dirty="0"/>
              <a:t>f</a:t>
            </a:r>
            <a:r>
              <a:rPr lang="en-US" sz="2600" dirty="0"/>
              <a:t> is </a:t>
            </a:r>
            <a:r>
              <a:rPr lang="en-US" sz="2600" b="1" dirty="0">
                <a:solidFill>
                  <a:srgbClr val="0000FF"/>
                </a:solidFill>
              </a:rPr>
              <a:t>small than or equal to </a:t>
            </a:r>
            <a:r>
              <a:rPr lang="en-US" sz="2600" dirty="0"/>
              <a:t>apply the transfer function individually and then merge the result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Reaching definitions: </a:t>
            </a:r>
            <a:r>
              <a:rPr lang="en-US" b="1" dirty="0">
                <a:solidFill>
                  <a:srgbClr val="0000FF"/>
                </a:solidFill>
              </a:rPr>
              <a:t>f(x)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</a:rPr>
              <a:t>Gen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r>
              <a:rPr lang="en-US" b="1" dirty="0">
                <a:solidFill>
                  <a:srgbClr val="FF3399"/>
                </a:solidFill>
              </a:rPr>
              <a:t> (x - Kill)</a:t>
            </a:r>
            <a:r>
              <a:rPr lang="en-US" b="1" dirty="0"/>
              <a:t>,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endParaRPr lang="en-US" b="1" dirty="0">
              <a:solidFill>
                <a:srgbClr val="FF3399"/>
              </a:solidFill>
            </a:endParaRPr>
          </a:p>
          <a:p>
            <a:pPr lvl="1"/>
            <a:r>
              <a:rPr lang="en-US" dirty="0"/>
              <a:t>Definition 1: </a:t>
            </a:r>
          </a:p>
          <a:p>
            <a:pPr lvl="2"/>
            <a:r>
              <a:rPr lang="sv-SE" sz="2300" dirty="0"/>
              <a:t>x</a:t>
            </a:r>
            <a:r>
              <a:rPr lang="sv-SE" sz="2300" baseline="-25000" dirty="0"/>
              <a:t>1</a:t>
            </a:r>
            <a:r>
              <a:rPr lang="sv-SE" sz="2300" dirty="0"/>
              <a:t> </a:t>
            </a:r>
            <a:r>
              <a:rPr lang="en-US" sz="2300" dirty="0"/>
              <a:t>≤</a:t>
            </a:r>
            <a:r>
              <a:rPr lang="sv-SE" sz="2300" dirty="0"/>
              <a:t> x</a:t>
            </a:r>
            <a:r>
              <a:rPr lang="sv-SE" sz="2300" baseline="-25000" dirty="0"/>
              <a:t>2</a:t>
            </a:r>
            <a:r>
              <a:rPr lang="sv-SE" sz="2300" dirty="0"/>
              <a:t>, Gen </a:t>
            </a:r>
            <a:r>
              <a:rPr lang="en-US" sz="2300" b="1" dirty="0">
                <a:sym typeface="Symbol"/>
              </a:rPr>
              <a:t></a:t>
            </a:r>
            <a:r>
              <a:rPr lang="sv-SE" sz="2300" dirty="0"/>
              <a:t> (x</a:t>
            </a:r>
            <a:r>
              <a:rPr lang="sv-SE" sz="2300" baseline="-25000" dirty="0"/>
              <a:t>1</a:t>
            </a:r>
            <a:r>
              <a:rPr lang="sv-SE" sz="2300" dirty="0"/>
              <a:t> - Kill) </a:t>
            </a:r>
            <a:r>
              <a:rPr lang="en-US" sz="2300" dirty="0"/>
              <a:t>≤</a:t>
            </a:r>
            <a:r>
              <a:rPr lang="sv-SE" sz="2300" dirty="0"/>
              <a:t> Gen </a:t>
            </a:r>
            <a:r>
              <a:rPr lang="en-US" sz="2300" b="1" dirty="0">
                <a:sym typeface="Symbol"/>
              </a:rPr>
              <a:t> </a:t>
            </a:r>
            <a:r>
              <a:rPr lang="sv-SE" sz="2300" dirty="0"/>
              <a:t>(x</a:t>
            </a:r>
            <a:r>
              <a:rPr lang="sv-SE" sz="2300" baseline="-25000" dirty="0"/>
              <a:t>2</a:t>
            </a:r>
            <a:r>
              <a:rPr lang="sv-SE" sz="2300" dirty="0"/>
              <a:t> - Kill)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Definition 2:</a:t>
            </a:r>
          </a:p>
          <a:p>
            <a:pPr lvl="2">
              <a:lnSpc>
                <a:spcPct val="150000"/>
              </a:lnSpc>
            </a:pPr>
            <a:r>
              <a:rPr lang="it-IT" sz="2300" dirty="0"/>
              <a:t>(Gen </a:t>
            </a:r>
            <a:r>
              <a:rPr lang="en-US" sz="2300" b="1" dirty="0">
                <a:sym typeface="Symbol"/>
              </a:rPr>
              <a:t> </a:t>
            </a:r>
            <a:r>
              <a:rPr lang="it-IT" sz="2300" dirty="0"/>
              <a:t>(x</a:t>
            </a:r>
            <a:r>
              <a:rPr lang="it-IT" sz="2300" baseline="-25000" dirty="0"/>
              <a:t>1</a:t>
            </a:r>
            <a:r>
              <a:rPr lang="it-IT" sz="2300" dirty="0"/>
              <a:t> - Kill) )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(x</a:t>
            </a:r>
            <a:r>
              <a:rPr lang="it-IT" sz="2300" baseline="-25000" dirty="0"/>
              <a:t>2</a:t>
            </a:r>
            <a:r>
              <a:rPr lang="it-IT" sz="2300" dirty="0"/>
              <a:t> - Kill) ) </a:t>
            </a:r>
            <a:br>
              <a:rPr lang="it-IT" sz="2300" dirty="0"/>
            </a:br>
            <a:r>
              <a:rPr lang="it-IT" sz="2300" dirty="0"/>
              <a:t>=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((x</a:t>
            </a:r>
            <a:r>
              <a:rPr lang="it-IT" sz="2300" baseline="-25000" dirty="0"/>
              <a:t>1</a:t>
            </a:r>
            <a:r>
              <a:rPr lang="it-IT" sz="2300" dirty="0"/>
              <a:t>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x</a:t>
            </a:r>
            <a:r>
              <a:rPr lang="it-IT" sz="2300" baseline="-25000" dirty="0"/>
              <a:t>2</a:t>
            </a:r>
            <a:r>
              <a:rPr lang="it-IT" sz="2300" dirty="0"/>
              <a:t>) - Kill))</a:t>
            </a:r>
          </a:p>
          <a:p>
            <a:r>
              <a:rPr lang="en-US" b="1" dirty="0"/>
              <a:t>Note: Monotone framework does not mean that f(x) </a:t>
            </a:r>
            <a:r>
              <a:rPr lang="en-US" dirty="0"/>
              <a:t>≤ </a:t>
            </a:r>
            <a:r>
              <a:rPr lang="en-US" b="1" dirty="0"/>
              <a:t>x</a:t>
            </a:r>
          </a:p>
          <a:p>
            <a:pPr lvl="2"/>
            <a:r>
              <a:rPr lang="en-US" dirty="0"/>
              <a:t>e.g., reaching definition for two definitions in program </a:t>
            </a:r>
          </a:p>
          <a:p>
            <a:pPr lvl="2"/>
            <a:r>
              <a:rPr lang="en-US" dirty="0"/>
              <a:t>suppose: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: </a:t>
            </a:r>
            <a:r>
              <a:rPr lang="en-US" dirty="0" err="1"/>
              <a:t>Gen</a:t>
            </a:r>
            <a:r>
              <a:rPr lang="en-US" baseline="-25000" dirty="0" err="1"/>
              <a:t>x</a:t>
            </a:r>
            <a:r>
              <a:rPr lang="en-US" dirty="0"/>
              <a:t> =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} ; </a:t>
            </a:r>
            <a:r>
              <a:rPr lang="en-US" dirty="0" err="1"/>
              <a:t>Kill</a:t>
            </a:r>
            <a:r>
              <a:rPr lang="en-US" baseline="-25000" dirty="0" err="1"/>
              <a:t>x</a:t>
            </a:r>
            <a:r>
              <a:rPr lang="en-US" dirty="0"/>
              <a:t>= {}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If input(second iteration) </a:t>
            </a:r>
            <a:r>
              <a:rPr lang="en-US" dirty="0"/>
              <a:t>≤</a:t>
            </a:r>
            <a:r>
              <a:rPr lang="en-US" b="1" dirty="0"/>
              <a:t> input(first iteration)</a:t>
            </a:r>
          </a:p>
          <a:p>
            <a:pPr lvl="2"/>
            <a:r>
              <a:rPr lang="en-US" dirty="0"/>
              <a:t>result(second iteration) ≤ result(first iteration)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1AF652-AFD0-4504-8C83-C60409B5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25589"/>
            <a:ext cx="1676400" cy="19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framework (</a:t>
            </a:r>
            <a:r>
              <a:rPr lang="en-US" sz="2800" i="1" dirty="0"/>
              <a:t>F, V, </a:t>
            </a:r>
            <a:r>
              <a:rPr lang="en-US" sz="2800" dirty="0">
                <a:sym typeface="Symbol"/>
              </a:rPr>
              <a:t></a:t>
            </a:r>
            <a:r>
              <a:rPr lang="en-US" sz="2800" dirty="0"/>
              <a:t>) is </a:t>
            </a:r>
            <a:r>
              <a:rPr lang="en-US" sz="2800" b="1" dirty="0">
                <a:solidFill>
                  <a:srgbClr val="FF3399"/>
                </a:solidFill>
              </a:rPr>
              <a:t>distributive</a:t>
            </a:r>
            <a:r>
              <a:rPr lang="en-US" sz="2800" dirty="0"/>
              <a:t> if and only if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rgbClr val="0000FF"/>
                </a:solidFill>
              </a:rPr>
              <a:t>f(x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1800" b="1" dirty="0">
                <a:solidFill>
                  <a:srgbClr val="FF3399"/>
                </a:solidFill>
                <a:sym typeface="Symbol"/>
              </a:rPr>
              <a:t>=</a:t>
            </a:r>
            <a:r>
              <a:rPr lang="en-US" sz="1800" dirty="0">
                <a:solidFill>
                  <a:srgbClr val="0000FF"/>
                </a:solidFill>
              </a:rPr>
              <a:t> f(x)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f(y)</a:t>
            </a:r>
            <a:endParaRPr lang="en-US" dirty="0"/>
          </a:p>
          <a:p>
            <a:pPr lvl="2"/>
            <a:r>
              <a:rPr lang="en-US" sz="1800" dirty="0"/>
              <a:t>i.e. merge input, then apply f is </a:t>
            </a:r>
            <a:r>
              <a:rPr lang="en-US" sz="1800" b="1" dirty="0">
                <a:solidFill>
                  <a:srgbClr val="0000FF"/>
                </a:solidFill>
              </a:rPr>
              <a:t>equal to</a:t>
            </a:r>
            <a:r>
              <a:rPr lang="en-US" sz="1800" dirty="0"/>
              <a:t> apply the transfer function individually then merge result</a:t>
            </a:r>
            <a:endParaRPr lang="en-US" i="1" dirty="0"/>
          </a:p>
          <a:p>
            <a:r>
              <a:rPr lang="en-US" sz="2800" dirty="0"/>
              <a:t>Example: Constant Propagation is NOT distributive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53456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rot="16200000" flipH="1">
            <a:off x="3291032" y="44950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rot="5400000">
            <a:off x="4472133" y="45185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1</a:t>
            </a:r>
            <a:r>
              <a:rPr lang="en-US" i="1" dirty="0">
                <a:solidFill>
                  <a:srgbClr val="0000FF"/>
                </a:solidFill>
              </a:rPr>
              <a:t>, ..., f</a:t>
            </a:r>
            <a:r>
              <a:rPr lang="en-US" i="1" baseline="-25000" dirty="0">
                <a:solidFill>
                  <a:srgbClr val="0000FF"/>
                </a:solidFill>
              </a:rPr>
              <a:t>m</a:t>
            </a:r>
            <a:r>
              <a:rPr lang="en-US" i="1" dirty="0">
                <a:solidFill>
                  <a:srgbClr val="0000FF"/>
                </a:solidFill>
              </a:rPr>
              <a:t> :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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dirty="0"/>
              <a:t>,  </a:t>
            </a:r>
            <a:r>
              <a:rPr lang="en-US" dirty="0"/>
              <a:t>where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i</a:t>
            </a:r>
            <a:r>
              <a:rPr lang="en-US" i="1" baseline="-25000" dirty="0"/>
              <a:t> </a:t>
            </a:r>
            <a:r>
              <a:rPr lang="en-US" dirty="0"/>
              <a:t> is the </a:t>
            </a:r>
            <a:r>
              <a:rPr lang="en-US" dirty="0">
                <a:solidFill>
                  <a:srgbClr val="0000FF"/>
                </a:solidFill>
              </a:rPr>
              <a:t>transfer function for node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endParaRPr lang="en-US" i="1" dirty="0">
              <a:solidFill>
                <a:srgbClr val="0000FF"/>
              </a:solidFill>
            </a:endParaRPr>
          </a:p>
          <a:p>
            <a:pPr lvl="2"/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i="1" baseline="-50000" dirty="0" err="1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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 … 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n</a:t>
            </a:r>
            <a:r>
              <a:rPr lang="en-US" i="1" baseline="-50000" dirty="0">
                <a:solidFill>
                  <a:srgbClr val="0000FF"/>
                </a:solidFill>
              </a:rPr>
              <a:t>1 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FF3399"/>
                </a:solidFill>
              </a:rPr>
              <a:t>p</a:t>
            </a:r>
            <a:r>
              <a:rPr lang="en-US" dirty="0"/>
              <a:t> is a </a:t>
            </a:r>
            <a:r>
              <a:rPr lang="en-US" dirty="0">
                <a:solidFill>
                  <a:srgbClr val="0000FF"/>
                </a:solidFill>
              </a:rPr>
              <a:t>path through nodes n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..., </a:t>
            </a:r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baseline="-25000" dirty="0" err="1">
                <a:solidFill>
                  <a:srgbClr val="0000FF"/>
                </a:solidFill>
              </a:rPr>
              <a:t>k</a:t>
            </a:r>
            <a:endParaRPr lang="en-US" dirty="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i="1" dirty="0" err="1"/>
              <a:t>f</a:t>
            </a:r>
            <a:r>
              <a:rPr lang="en-US" i="1" baseline="-25000" dirty="0" err="1"/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identify function</a:t>
            </a:r>
            <a:r>
              <a:rPr lang="en-US" dirty="0"/>
              <a:t>, if </a:t>
            </a:r>
            <a:r>
              <a:rPr lang="en-US" i="1" dirty="0"/>
              <a:t>p</a:t>
            </a:r>
            <a:r>
              <a:rPr lang="en-US" dirty="0"/>
              <a:t> is an </a:t>
            </a:r>
            <a:r>
              <a:rPr lang="en-US" dirty="0">
                <a:solidFill>
                  <a:srgbClr val="0000FF"/>
                </a:solidFill>
              </a:rPr>
              <a:t>empty path</a:t>
            </a:r>
          </a:p>
          <a:p>
            <a:pPr lvl="2">
              <a:lnSpc>
                <a:spcPct val="150000"/>
              </a:lnSpc>
            </a:pPr>
            <a:endParaRPr lang="en-US" sz="400" i="1" dirty="0"/>
          </a:p>
          <a:p>
            <a:r>
              <a:rPr lang="en-US" b="1" dirty="0"/>
              <a:t>Ideal data flow answer: </a:t>
            </a:r>
          </a:p>
          <a:p>
            <a:pPr lvl="1"/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>
                <a:sym typeface="Symbol"/>
              </a:rPr>
              <a:t>          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p</a:t>
            </a:r>
            <a:r>
              <a:rPr lang="en-US" b="1" i="1" baseline="-50000" dirty="0" err="1">
                <a:solidFill>
                  <a:srgbClr val="FF3399"/>
                </a:solidFill>
              </a:rPr>
              <a:t>i</a:t>
            </a:r>
            <a:r>
              <a:rPr lang="en-US" b="1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</a:t>
            </a:r>
            <a:r>
              <a:rPr lang="en-US" dirty="0">
                <a:solidFill>
                  <a:srgbClr val="0000FF"/>
                </a:solidFill>
              </a:rPr>
              <a:t>possibly executed </a:t>
            </a:r>
            <a:r>
              <a:rPr lang="en-US" dirty="0"/>
              <a:t>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reaching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sz="1100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b="1" dirty="0"/>
              <a:t>But determining all possibly executed paths is </a:t>
            </a:r>
            <a:r>
              <a:rPr lang="en-US" b="1" dirty="0">
                <a:solidFill>
                  <a:srgbClr val="0000FF"/>
                </a:solidFill>
              </a:rPr>
              <a:t>undecidable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800600"/>
            <a:ext cx="114967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800600"/>
            <a:ext cx="101181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1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367684" y="4739285"/>
            <a:ext cx="392668" cy="125396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514320" y="4846612"/>
            <a:ext cx="392668" cy="103930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0886" y="4038600"/>
            <a:ext cx="22525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(y) &gt;= 0</a:t>
            </a: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 rot="16200000" flipH="1">
            <a:off x="4507691" y="4027397"/>
            <a:ext cx="404336" cy="1165405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 rot="10800000" flipV="1">
            <a:off x="2937038" y="4419600"/>
            <a:ext cx="1177763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Value Numbering (VN)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explicit with respect to VALUES, and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pPr lvl="2"/>
            <a:r>
              <a:rPr lang="en-US" sz="2900" b="1" dirty="0"/>
              <a:t>each value has its own “number”</a:t>
            </a:r>
          </a:p>
          <a:p>
            <a:pPr lvl="3"/>
            <a:r>
              <a:rPr lang="en-US" sz="2900" b="1" dirty="0"/>
              <a:t>common </a:t>
            </a:r>
            <a:r>
              <a:rPr lang="en-US" sz="2900" b="1" dirty="0" err="1"/>
              <a:t>subexpression</a:t>
            </a:r>
            <a:r>
              <a:rPr lang="en-US" sz="2900" b="1" dirty="0"/>
              <a:t> means same value number</a:t>
            </a:r>
          </a:p>
          <a:p>
            <a:pPr lvl="2"/>
            <a:r>
              <a:rPr lang="en-US" sz="2900" dirty="0"/>
              <a:t>var2value: current map of variable to value </a:t>
            </a:r>
          </a:p>
          <a:p>
            <a:pPr lvl="3"/>
            <a:r>
              <a:rPr lang="en-US" sz="2900" dirty="0"/>
              <a:t>used to determine the value number of current expression</a:t>
            </a:r>
          </a:p>
          <a:p>
            <a:pPr>
              <a:buNone/>
            </a:pPr>
            <a:r>
              <a:rPr lang="en-US" dirty="0"/>
              <a:t>                            </a:t>
            </a:r>
            <a:r>
              <a:rPr lang="en-US" b="1" dirty="0"/>
              <a:t>r1 + r2 =&gt; var2value(r1)+var2value(r2)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3733800" cy="24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255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Meet-Over-Paths (MOP)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Error in the conservative direction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Meet-Over-Paths</a:t>
            </a:r>
            <a:r>
              <a:rPr lang="en-US" b="1" dirty="0"/>
              <a:t> (MOP):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olidFill>
                  <a:srgbClr val="0000FF"/>
                </a:solidFill>
              </a:rPr>
              <a:t>MOP(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f</a:t>
            </a:r>
            <a:r>
              <a:rPr lang="en-US" i="1" baseline="-25000" dirty="0" err="1">
                <a:solidFill>
                  <a:srgbClr val="FF3399"/>
                </a:solidFill>
              </a:rPr>
              <a:t>p</a:t>
            </a:r>
            <a:r>
              <a:rPr lang="en-US" i="1" baseline="-50000" dirty="0" err="1">
                <a:solidFill>
                  <a:srgbClr val="FF3399"/>
                </a:solidFill>
              </a:rPr>
              <a:t>i</a:t>
            </a:r>
            <a:r>
              <a:rPr lang="en-US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3399"/>
                </a:solidFill>
              </a:rPr>
              <a:t>reaching</a:t>
            </a:r>
            <a:r>
              <a:rPr lang="en-US" dirty="0"/>
              <a:t> </a:t>
            </a:r>
            <a:r>
              <a:rPr lang="en-US" i="1" dirty="0"/>
              <a:t>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 path exists as long there is an edge in the code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consider more paths than necessary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= Perfect-Solution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Solution-to-Unexecuted-Paths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Potentially more constrained, solution is small</a:t>
            </a:r>
          </a:p>
          <a:p>
            <a:pPr lvl="2"/>
            <a:r>
              <a:rPr lang="en-US" dirty="0"/>
              <a:t>hence </a:t>
            </a:r>
            <a:r>
              <a:rPr lang="en-US" i="1" dirty="0"/>
              <a:t>conservative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It is not </a:t>
            </a:r>
            <a:r>
              <a:rPr lang="en-US" b="1" dirty="0">
                <a:solidFill>
                  <a:srgbClr val="0000FF"/>
                </a:solidFill>
              </a:rPr>
              <a:t>safe</a:t>
            </a:r>
            <a:r>
              <a:rPr lang="en-US" dirty="0"/>
              <a:t> to be &gt; Perfect-Solution!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Desirable solution: as close to MOP as possible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CA5E-4482-486E-921A-72B6985F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EE49-85B9-47F6-9847-864319F3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B1674-D989-44F2-A384-439D9743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7585233" cy="46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2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Data Flow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b="1" dirty="0"/>
              <a:t>Example: </a:t>
            </a:r>
            <a:r>
              <a:rPr lang="en-US" sz="3300" b="1" dirty="0">
                <a:solidFill>
                  <a:srgbClr val="0000FF"/>
                </a:solidFill>
              </a:rPr>
              <a:t>Reaching definitions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out[entry]</a:t>
            </a:r>
            <a:r>
              <a:rPr lang="en-US" sz="3300" dirty="0"/>
              <a:t> =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Values</a:t>
            </a:r>
            <a:r>
              <a:rPr lang="en-US" sz="3300" dirty="0"/>
              <a:t> = {subsets of definitions}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Meet operator</a:t>
            </a:r>
            <a:r>
              <a:rPr lang="en-US" sz="3300" dirty="0"/>
              <a:t>: </a:t>
            </a:r>
            <a:r>
              <a:rPr lang="en-US" sz="3300" dirty="0">
                <a:sym typeface="Symbol"/>
              </a:rPr>
              <a:t></a:t>
            </a:r>
          </a:p>
          <a:p>
            <a:pPr lvl="2"/>
            <a:r>
              <a:rPr lang="en-US" sz="3300" dirty="0"/>
              <a:t>in[b] = </a:t>
            </a:r>
            <a:r>
              <a:rPr lang="en-US" sz="3300" dirty="0">
                <a:sym typeface="Symbol"/>
              </a:rPr>
              <a:t> </a:t>
            </a:r>
            <a:r>
              <a:rPr lang="en-US" sz="3300" dirty="0"/>
              <a:t>out[</a:t>
            </a:r>
            <a:r>
              <a:rPr lang="en-US" sz="3300" i="1" dirty="0"/>
              <a:t>p</a:t>
            </a:r>
            <a:r>
              <a:rPr lang="en-US" sz="3300" dirty="0"/>
              <a:t>], for all predecessors </a:t>
            </a:r>
            <a:r>
              <a:rPr lang="en-US" sz="3300" i="1" dirty="0"/>
              <a:t>p</a:t>
            </a:r>
            <a:r>
              <a:rPr lang="en-US" sz="3300" dirty="0"/>
              <a:t> of b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Transfer functions</a:t>
            </a:r>
            <a:r>
              <a:rPr lang="en-US" sz="3300" dirty="0"/>
              <a:t>:  out[b] = </a:t>
            </a:r>
            <a:r>
              <a:rPr lang="en-US" sz="3300" dirty="0" err="1"/>
              <a:t>gen</a:t>
            </a:r>
            <a:r>
              <a:rPr lang="en-US" sz="3300" baseline="-25000" dirty="0" err="1"/>
              <a:t>b</a:t>
            </a:r>
            <a:r>
              <a:rPr lang="en-US" sz="3300" dirty="0">
                <a:sym typeface="Symbol"/>
              </a:rPr>
              <a:t> </a:t>
            </a:r>
            <a:r>
              <a:rPr lang="en-US" sz="3300" dirty="0"/>
              <a:t> (in[b] -</a:t>
            </a:r>
            <a:r>
              <a:rPr lang="en-US" sz="3300" dirty="0" err="1"/>
              <a:t>kill</a:t>
            </a:r>
            <a:r>
              <a:rPr lang="en-US" sz="3300" baseline="-25000" dirty="0" err="1"/>
              <a:t>b</a:t>
            </a:r>
            <a:r>
              <a:rPr lang="en-US" sz="3300" dirty="0"/>
              <a:t>)</a:t>
            </a:r>
          </a:p>
          <a:p>
            <a:r>
              <a:rPr lang="en-US" sz="3300" b="1" dirty="0"/>
              <a:t>Any solution satisfying equations = </a:t>
            </a:r>
            <a:r>
              <a:rPr lang="en-US" sz="3300" b="1" dirty="0">
                <a:solidFill>
                  <a:srgbClr val="0000FF"/>
                </a:solidFill>
              </a:rPr>
              <a:t>Fixed Point Solution</a:t>
            </a:r>
            <a:r>
              <a:rPr lang="en-US" sz="3300" b="1" dirty="0"/>
              <a:t> (</a:t>
            </a:r>
            <a:r>
              <a:rPr lang="en-US" sz="3300" b="1" dirty="0">
                <a:solidFill>
                  <a:srgbClr val="0000FF"/>
                </a:solidFill>
              </a:rPr>
              <a:t>FP</a:t>
            </a:r>
            <a:r>
              <a:rPr lang="en-US" sz="3300" b="1" dirty="0"/>
              <a:t>)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Iterative algorithm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initializes out[b] to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if converges, then it computes </a:t>
            </a:r>
            <a:r>
              <a:rPr lang="en-US" sz="3300" dirty="0">
                <a:solidFill>
                  <a:srgbClr val="0000FF"/>
                </a:solidFill>
              </a:rPr>
              <a:t>Maximum Fixed Point</a:t>
            </a:r>
            <a:r>
              <a:rPr lang="en-US" sz="3300" dirty="0"/>
              <a:t> (</a:t>
            </a:r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):</a:t>
            </a:r>
          </a:p>
          <a:p>
            <a:pPr lvl="2"/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 is the </a:t>
            </a:r>
            <a:r>
              <a:rPr lang="en-US" sz="3300" dirty="0">
                <a:solidFill>
                  <a:srgbClr val="FF3399"/>
                </a:solidFill>
              </a:rPr>
              <a:t>largest of all solutions to equations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Properties: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 ≤ MFP ≤ 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FP, MFP are safe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in(b) ≤ MOP(b)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Correctness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If data flow framework is </a:t>
            </a:r>
            <a:r>
              <a:rPr lang="en-US" b="1" dirty="0">
                <a:solidFill>
                  <a:srgbClr val="C00000"/>
                </a:solidFill>
              </a:rPr>
              <a:t>monotone</a:t>
            </a:r>
            <a:r>
              <a:rPr lang="en-US" b="1" dirty="0"/>
              <a:t>, then if the algorithm converges, IN[b] </a:t>
            </a:r>
            <a:r>
              <a:rPr lang="en-US" dirty="0"/>
              <a:t>≤</a:t>
            </a:r>
            <a:r>
              <a:rPr lang="en-US" b="1" dirty="0"/>
              <a:t> MOP[b]</a:t>
            </a:r>
          </a:p>
          <a:p>
            <a:pPr>
              <a:lnSpc>
                <a:spcPct val="160000"/>
              </a:lnSpc>
            </a:pPr>
            <a:r>
              <a:rPr lang="en-US" b="1" dirty="0"/>
              <a:t>Proof: Induction on path lengths</a:t>
            </a:r>
          </a:p>
          <a:p>
            <a:pPr lvl="1"/>
            <a:r>
              <a:rPr lang="en-US" dirty="0"/>
              <a:t>Define IN[entry] = OUT[entry]</a:t>
            </a:r>
            <a:br>
              <a:rPr lang="en-US" dirty="0"/>
            </a:br>
            <a:r>
              <a:rPr lang="en-US" dirty="0"/>
              <a:t>and transfer function of entry = Identity function</a:t>
            </a:r>
          </a:p>
          <a:p>
            <a:pPr lvl="1"/>
            <a:r>
              <a:rPr lang="en-US" dirty="0"/>
              <a:t>Base case: path of length 0</a:t>
            </a:r>
          </a:p>
          <a:p>
            <a:pPr lvl="2"/>
            <a:r>
              <a:rPr lang="en-US" dirty="0"/>
              <a:t>Proper initialization of IN[entry]</a:t>
            </a:r>
          </a:p>
          <a:p>
            <a:pPr lvl="1"/>
            <a:r>
              <a:rPr lang="en-US" dirty="0"/>
              <a:t>If true for path of length k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), then</a:t>
            </a:r>
            <a:br>
              <a:rPr lang="en-US" i="1" dirty="0"/>
            </a:br>
            <a:r>
              <a:rPr lang="en-US" dirty="0"/>
              <a:t>true for path of length k+1: </a:t>
            </a:r>
            <a:r>
              <a:rPr lang="en-US" i="1" dirty="0"/>
              <a:t>p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n</a:t>
            </a:r>
            <a:r>
              <a:rPr lang="en-US" i="1" baseline="-25000" dirty="0"/>
              <a:t>k+1</a:t>
            </a:r>
            <a:r>
              <a:rPr lang="en-US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Assume: 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  <a:endParaRPr lang="en-US" i="1" dirty="0"/>
          </a:p>
          <a:p>
            <a:pPr lvl="2">
              <a:lnSpc>
                <a:spcPct val="150000"/>
              </a:lnSpc>
            </a:pPr>
            <a:r>
              <a:rPr lang="en-US" dirty="0"/>
              <a:t>IN[n</a:t>
            </a:r>
            <a:r>
              <a:rPr lang="en-US" baseline="-25000" dirty="0"/>
              <a:t>k+1</a:t>
            </a:r>
            <a:r>
              <a:rPr lang="en-US" dirty="0"/>
              <a:t>] =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...</a:t>
            </a:r>
            <a:br>
              <a:rPr lang="en-US" dirty="0"/>
            </a:br>
            <a:r>
              <a:rPr lang="en-US" dirty="0"/>
              <a:t>	  ≤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 	  ≤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baseline="-50000" dirty="0" err="1"/>
              <a:t>k</a:t>
            </a:r>
            <a:r>
              <a:rPr lang="en-US" i="1" baseline="-50000" dirty="0"/>
              <a:t> </a:t>
            </a:r>
            <a:r>
              <a:rPr lang="en-US" dirty="0"/>
              <a:t>(IN[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])</a:t>
            </a:r>
            <a:br>
              <a:rPr lang="en-US" dirty="0"/>
            </a:br>
            <a:r>
              <a:rPr lang="en-US" dirty="0"/>
              <a:t>	 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If data flow framework is </a:t>
            </a:r>
            <a:r>
              <a:rPr lang="en-US" sz="2800" b="1" dirty="0" err="1">
                <a:solidFill>
                  <a:srgbClr val="0000FF"/>
                </a:solidFill>
              </a:rPr>
              <a:t>distributive</a:t>
            </a:r>
            <a:r>
              <a:rPr lang="en-US" sz="2800" b="1" dirty="0" err="1"/>
              <a:t>,then</a:t>
            </a:r>
            <a:r>
              <a:rPr lang="en-US" sz="2800" b="1" dirty="0"/>
              <a:t> if the algorithm converges, </a:t>
            </a:r>
            <a:r>
              <a:rPr lang="en-US" sz="2800" b="1" dirty="0">
                <a:solidFill>
                  <a:srgbClr val="0000FF"/>
                </a:solidFill>
              </a:rPr>
              <a:t>IN[b] = MOP[b]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br>
              <a:rPr lang="en-US" sz="2800" b="1" dirty="0"/>
            </a:br>
            <a:endParaRPr lang="en-US" sz="2800" b="1" dirty="0"/>
          </a:p>
          <a:p>
            <a:r>
              <a:rPr lang="en-US" sz="2800" dirty="0"/>
              <a:t>Monotone but not distributive: behaves as if there are additional paths </a:t>
            </a:r>
            <a:br>
              <a:rPr lang="en-US" dirty="0"/>
            </a:b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39740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0" name="Straight Arrow Connector 9"/>
          <p:cNvCxnSpPr>
            <a:stCxn id="7" idx="2"/>
            <a:endCxn id="9" idx="0"/>
          </p:cNvCxnSpPr>
          <p:nvPr/>
        </p:nvCxnSpPr>
        <p:spPr>
          <a:xfrm rot="16200000" flipH="1">
            <a:off x="3291032" y="31234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5400000">
            <a:off x="4472133" y="31469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Additional Property to Guarantee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Data flow framework (</a:t>
            </a:r>
            <a:r>
              <a:rPr lang="en-US" b="1" dirty="0">
                <a:solidFill>
                  <a:srgbClr val="0000FF"/>
                </a:solidFill>
              </a:rPr>
              <a:t>monotone</a:t>
            </a:r>
            <a:r>
              <a:rPr lang="en-US" b="1" dirty="0"/>
              <a:t>) converges if there is a </a:t>
            </a:r>
            <a:r>
              <a:rPr lang="en-US" b="1" dirty="0">
                <a:solidFill>
                  <a:srgbClr val="FF3399"/>
                </a:solidFill>
              </a:rPr>
              <a:t>finite descending chain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For each variable IN[b], OUT[b], consider the sequence of values set to each variable </a:t>
            </a:r>
            <a:r>
              <a:rPr lang="en-US" dirty="0">
                <a:solidFill>
                  <a:srgbClr val="0000FF"/>
                </a:solidFill>
              </a:rPr>
              <a:t>across iterations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pPr lvl="2"/>
            <a:r>
              <a:rPr lang="en-US" dirty="0"/>
              <a:t>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 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(out[b] initialized to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</a:t>
            </a:r>
          </a:p>
          <a:p>
            <a:pPr lvl="2"/>
            <a:r>
              <a:rPr lang="en-US" dirty="0"/>
              <a:t>sequence of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141788"/>
            <a:ext cx="8229600" cy="1143000"/>
          </a:xfrm>
        </p:spPr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Speed of convergence depends on order of node visits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Reverse “direction” for backward flow problems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1242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290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39624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672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8006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054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388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0" y="28956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0" y="38100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 rot="16200000" flipH="1">
            <a:off x="4343400" y="28575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7" idx="0"/>
          </p:cNvCxnSpPr>
          <p:nvPr/>
        </p:nvCxnSpPr>
        <p:spPr>
          <a:xfrm rot="5400000">
            <a:off x="3543300" y="28194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5" idx="0"/>
          </p:cNvCxnSpPr>
          <p:nvPr/>
        </p:nvCxnSpPr>
        <p:spPr>
          <a:xfrm rot="16200000" flipH="1">
            <a:off x="3543300" y="32766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2"/>
            <a:endCxn id="25" idx="0"/>
          </p:cNvCxnSpPr>
          <p:nvPr/>
        </p:nvCxnSpPr>
        <p:spPr>
          <a:xfrm rot="5400000">
            <a:off x="4343400" y="33147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</a:t>
            </a:r>
            <a:r>
              <a:rPr lang="en-US" dirty="0" err="1"/>
              <a:t>Postorder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depth-first post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main()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1;					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Visit(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}	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Visit(n) {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for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each successor 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that has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not been visited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   Visit(s);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(n)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count+1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}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Step 2: reverse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Depth-First Iterative Algorithm (forward)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Initialize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init_value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Change = True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iterate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Change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Change = False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900" b="1" dirty="0">
                <a:sym typeface="Symbol"/>
              </a:rPr>
              <a:t>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(out[p]), for all predecessors p of i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</a:t>
            </a:r>
            <a:r>
              <a:rPr lang="en-US" b="1" baseline="-25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Change = True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97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If cycles do not add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information can flow in one pass down a series of nodes of increasing order number:</a:t>
            </a:r>
          </a:p>
          <a:p>
            <a:pPr lvl="2"/>
            <a:r>
              <a:rPr lang="en-US" dirty="0"/>
              <a:t>e.g., 1 -&gt; 4 -&gt; 5 -&gt; 7 -&gt; 2 -&gt; 4 ...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passes determined by </a:t>
            </a:r>
            <a:r>
              <a:rPr lang="en-US" dirty="0">
                <a:solidFill>
                  <a:srgbClr val="0000FF"/>
                </a:solidFill>
              </a:rPr>
              <a:t>number of back edges in the path</a:t>
            </a:r>
          </a:p>
          <a:p>
            <a:pPr lvl="2"/>
            <a:r>
              <a:rPr lang="en-US" dirty="0"/>
              <a:t>essentially the nesting depth of the graph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Number of iterations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number of back edges in any acyclic path + 2</a:t>
            </a:r>
          </a:p>
          <a:p>
            <a:pPr lvl="2"/>
            <a:r>
              <a:rPr lang="en-US" dirty="0"/>
              <a:t>(2 are necessary even if there are no cycles)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What is the depth?</a:t>
            </a:r>
          </a:p>
          <a:p>
            <a:pPr lvl="1"/>
            <a:r>
              <a:rPr lang="en-US" dirty="0"/>
              <a:t>corresponds to depth of intervals for “reducible” graphs</a:t>
            </a:r>
          </a:p>
          <a:p>
            <a:pPr lvl="1"/>
            <a:r>
              <a:rPr lang="en-US" dirty="0"/>
              <a:t>in real programs: average of 2.75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Data structure: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VALUES = Table of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    //[OP, valnum1, valnum2}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//name of variable currently holding expression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each instruction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src1 OP src2) in execution order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valnum1 = var2value(src1); valnum2 = var2value(src2);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IF [OP, valnum1, valnum2] is in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the index of expression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Replace instruction with CPY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VALUES[v].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Add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= [OP, valnum1, valnum2]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to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index of new entry;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tv is new temporary for v</a:t>
            </a: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Replace instruction with: tv = VALUES[valnum1].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OP VALUES[valnum2].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                          CPY 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tv;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set_var2value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v)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7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Check List for Data Flow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Semi-lattice</a:t>
            </a:r>
          </a:p>
          <a:p>
            <a:pPr lvl="1"/>
            <a:r>
              <a:rPr lang="en-US" dirty="0"/>
              <a:t>set of values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top, bottom</a:t>
            </a:r>
          </a:p>
          <a:p>
            <a:pPr lvl="1"/>
            <a:r>
              <a:rPr lang="en-US" dirty="0"/>
              <a:t>finite descending chain?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Transfer functions</a:t>
            </a:r>
          </a:p>
          <a:p>
            <a:pPr lvl="1"/>
            <a:r>
              <a:rPr lang="en-US" dirty="0"/>
              <a:t>function of each basic block</a:t>
            </a:r>
          </a:p>
          <a:p>
            <a:pPr lvl="1"/>
            <a:r>
              <a:rPr lang="en-US" dirty="0"/>
              <a:t>monotone</a:t>
            </a:r>
          </a:p>
          <a:p>
            <a:pPr lvl="1"/>
            <a:r>
              <a:rPr lang="en-US" dirty="0"/>
              <a:t>distributive?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Algorithm</a:t>
            </a:r>
          </a:p>
          <a:p>
            <a:pPr lvl="1"/>
            <a:r>
              <a:rPr lang="en-US" dirty="0"/>
              <a:t>initialization step (entry/exit, other nodes)</a:t>
            </a:r>
          </a:p>
          <a:p>
            <a:pPr lvl="1"/>
            <a:r>
              <a:rPr lang="en-US" dirty="0"/>
              <a:t>visit order: </a:t>
            </a:r>
            <a:r>
              <a:rPr lang="en-US" dirty="0" err="1"/>
              <a:t>rPostOrder</a:t>
            </a:r>
            <a:endParaRPr lang="en-US" dirty="0"/>
          </a:p>
          <a:p>
            <a:pPr lvl="1"/>
            <a:r>
              <a:rPr lang="en-US" dirty="0"/>
              <a:t>depth of the graph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52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Dataflow analysis examples</a:t>
            </a:r>
          </a:p>
          <a:p>
            <a:pPr lvl="1"/>
            <a:r>
              <a:rPr lang="en-US" dirty="0"/>
              <a:t>Reaching definitions</a:t>
            </a:r>
          </a:p>
          <a:p>
            <a:pPr lvl="1"/>
            <a:r>
              <a:rPr lang="en-US" dirty="0"/>
              <a:t>Live variables</a:t>
            </a:r>
          </a:p>
          <a:p>
            <a:pPr lvl="1"/>
            <a:endParaRPr lang="en-US" dirty="0"/>
          </a:p>
          <a:p>
            <a:r>
              <a:rPr lang="en-US" dirty="0"/>
              <a:t>Dataflow formation definition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Transfer functions</a:t>
            </a:r>
          </a:p>
          <a:p>
            <a:pPr lvl="1"/>
            <a:r>
              <a:rPr lang="en-US" dirty="0"/>
              <a:t>Correctness, Precision, Convergence</a:t>
            </a:r>
          </a:p>
          <a:p>
            <a:pPr lvl="1"/>
            <a:r>
              <a:rPr lang="en-US" dirty="0"/>
              <a:t>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55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>
                <a:solidFill>
                  <a:schemeClr val="tx1"/>
                </a:solidFill>
              </a:rPr>
              <a:t>Winter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534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Assign: a-&gt;r1,b-&gt;r2,c-&gt;r3,d-&gt;r4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 = b+c;     ADD t1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r1 = t1   //(a = t1)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b = a-d;     SUB t2 = r1,r4	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r2 = t2   //(b = t2) 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c = b+c;     ADD t3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r3 = t3   //(c = t3)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d = a-d;     </a:t>
            </a:r>
            <a:r>
              <a:rPr lang="pt-BR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CPY r2 = t2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4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C6D4-4D92-46FC-BBA7-3A3A3EE3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Assignment #1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6E571-BCEB-4E7B-8A69-BA93758D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Tutorial #1</a:t>
            </a:r>
          </a:p>
          <a:p>
            <a:endParaRPr lang="en-US" dirty="0"/>
          </a:p>
          <a:p>
            <a:r>
              <a:rPr lang="en-US" dirty="0"/>
              <a:t>Tutorial #2 next week</a:t>
            </a:r>
          </a:p>
          <a:p>
            <a:pPr lvl="1"/>
            <a:r>
              <a:rPr lang="en-US" dirty="0"/>
              <a:t>More in-depth LLVM coverage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661AF-A0C9-4F86-88B7-527B2066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9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4450-A50E-42A3-85E1-00021F9B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E1C0-D3FA-4760-BC32-CA348EE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94614C-4409-4529-ADC1-BA862931D4B0}"/>
              </a:ext>
            </a:extLst>
          </p:cNvPr>
          <p:cNvSpPr txBox="1">
            <a:spLocks/>
          </p:cNvSpPr>
          <p:nvPr/>
        </p:nvSpPr>
        <p:spPr>
          <a:xfrm>
            <a:off x="685800" y="15240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Structure of data flow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1: Reaching definition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2: Liveness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824926703"/>
      </p:ext>
    </p:extLst>
  </p:cSld>
  <p:clrMapOvr>
    <a:masterClrMapping/>
  </p:clrMapOvr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3784</Words>
  <Application>Microsoft Office PowerPoint</Application>
  <PresentationFormat>On-screen Show (4:3)</PresentationFormat>
  <Paragraphs>869</Paragraphs>
  <Slides>62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Courier New</vt:lpstr>
      <vt:lpstr>Garamond</vt:lpstr>
      <vt:lpstr>Tahoma</vt:lpstr>
      <vt:lpstr>Wingdings</vt:lpstr>
      <vt:lpstr>SAFARI_Template</vt:lpstr>
      <vt:lpstr>1_Edge</vt:lpstr>
      <vt:lpstr>Office Theme</vt:lpstr>
      <vt:lpstr>CSC D70:  Compiler Optimization Dataflow Analysis</vt:lpstr>
      <vt:lpstr>Refreshing from Last Lecture</vt:lpstr>
      <vt:lpstr>Partitioning into Basic Blocks</vt:lpstr>
      <vt:lpstr>PowerPoint Presentation</vt:lpstr>
      <vt:lpstr>Value Numbering (VN)</vt:lpstr>
      <vt:lpstr>Algorithm</vt:lpstr>
      <vt:lpstr>VN Example</vt:lpstr>
      <vt:lpstr>Questions about Assignment #1</vt:lpstr>
      <vt:lpstr>Outline</vt:lpstr>
      <vt:lpstr>What is Data Flow Analysis?</vt:lpstr>
      <vt:lpstr>What is Data Flow Analysis? (2)</vt:lpstr>
      <vt:lpstr>What is Data Flow Analysis? (3)</vt:lpstr>
      <vt:lpstr>Static Program vs. Dynamic Execution</vt:lpstr>
      <vt:lpstr>Effects of a Basic Block</vt:lpstr>
      <vt:lpstr>Effects of a Basic Block</vt:lpstr>
      <vt:lpstr>Reaching Definitions</vt:lpstr>
      <vt:lpstr>Reaching Definitions (2)</vt:lpstr>
      <vt:lpstr>Reaching Definitions (3)</vt:lpstr>
      <vt:lpstr>Data Flow Analysis Schema</vt:lpstr>
      <vt:lpstr>Effects of a Statement</vt:lpstr>
      <vt:lpstr>Effects of a Basic Block</vt:lpstr>
      <vt:lpstr>Example</vt:lpstr>
      <vt:lpstr>Effects of the Edges (acyclic)</vt:lpstr>
      <vt:lpstr>Example</vt:lpstr>
      <vt:lpstr>Cyclic Graphs</vt:lpstr>
      <vt:lpstr>Reaching Definitions: Iterative Algorithm</vt:lpstr>
      <vt:lpstr>Reaching Definitions: Worklist Algorithm</vt:lpstr>
      <vt:lpstr>Example</vt:lpstr>
      <vt:lpstr>Live Variable Analysis</vt:lpstr>
      <vt:lpstr>Transfer Function</vt:lpstr>
      <vt:lpstr>Flow Graph</vt:lpstr>
      <vt:lpstr>Flow Graph (2)</vt:lpstr>
      <vt:lpstr>Liveness: Iterative Algorithm</vt:lpstr>
      <vt:lpstr>Example</vt:lpstr>
      <vt:lpstr>Framework</vt:lpstr>
      <vt:lpstr>Thought Problem 1.  “Must-Reach” Definitions</vt:lpstr>
      <vt:lpstr>Thought Problem 2: A legal solution to (May) Reaching Def?</vt:lpstr>
      <vt:lpstr>Questions</vt:lpstr>
      <vt:lpstr>Foundations of Data Flow Analysis</vt:lpstr>
      <vt:lpstr>A Unified Framework</vt:lpstr>
      <vt:lpstr>Meet Operator</vt:lpstr>
      <vt:lpstr>Partial Order</vt:lpstr>
      <vt:lpstr>One vs. All Variables/Definitions</vt:lpstr>
      <vt:lpstr>Descending Chain</vt:lpstr>
      <vt:lpstr>Transfer Functions</vt:lpstr>
      <vt:lpstr>Monotonicity</vt:lpstr>
      <vt:lpstr>Example</vt:lpstr>
      <vt:lpstr>Distributivity</vt:lpstr>
      <vt:lpstr>Data Flow Analysis</vt:lpstr>
      <vt:lpstr>Meet-Over-Paths (MOP)</vt:lpstr>
      <vt:lpstr>MOP Example</vt:lpstr>
      <vt:lpstr>Solving Data Flow Equations</vt:lpstr>
      <vt:lpstr>Partial Correctness of Algorithm</vt:lpstr>
      <vt:lpstr>Precision</vt:lpstr>
      <vt:lpstr>Additional Property to Guarantee Convergence</vt:lpstr>
      <vt:lpstr>Speed of Convergence</vt:lpstr>
      <vt:lpstr>Reverse Postorder</vt:lpstr>
      <vt:lpstr>Depth-First Iterative Algorithm (forward)</vt:lpstr>
      <vt:lpstr>Speed of Convergence</vt:lpstr>
      <vt:lpstr>A Check List for Data Flow Problems</vt:lpstr>
      <vt:lpstr>Conclusions</vt:lpstr>
      <vt:lpstr>CSC D70:  Compiler Optimization Dataflow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2019-01-17T19:37:13Z</dcterms:modified>
</cp:coreProperties>
</file>